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14" r:id="rId2"/>
    <p:sldId id="531" r:id="rId3"/>
    <p:sldId id="532" r:id="rId4"/>
    <p:sldId id="1433" r:id="rId5"/>
    <p:sldId id="1434" r:id="rId6"/>
    <p:sldId id="1435" r:id="rId7"/>
    <p:sldId id="1437" r:id="rId8"/>
    <p:sldId id="1439" r:id="rId9"/>
    <p:sldId id="524" r:id="rId10"/>
    <p:sldId id="1440" r:id="rId11"/>
    <p:sldId id="1441" r:id="rId12"/>
    <p:sldId id="529" r:id="rId13"/>
    <p:sldId id="521" r:id="rId14"/>
    <p:sldId id="528" r:id="rId15"/>
    <p:sldId id="530" r:id="rId16"/>
    <p:sldId id="1432" r:id="rId17"/>
    <p:sldId id="1425" r:id="rId18"/>
    <p:sldId id="1442" r:id="rId19"/>
    <p:sldId id="1046" r:id="rId20"/>
    <p:sldId id="1438" r:id="rId21"/>
    <p:sldId id="1443" r:id="rId22"/>
    <p:sldId id="1444" r:id="rId23"/>
    <p:sldId id="52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fred Njagi" initials="WN"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80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0" autoAdjust="0"/>
    <p:restoredTop sz="95000" autoAdjust="0"/>
  </p:normalViewPr>
  <p:slideViewPr>
    <p:cSldViewPr snapToGrid="0">
      <p:cViewPr varScale="1">
        <p:scale>
          <a:sx n="68" d="100"/>
          <a:sy n="68" d="100"/>
        </p:scale>
        <p:origin x="424" y="56"/>
      </p:cViewPr>
      <p:guideLst>
        <p:guide orient="horz" pos="2664"/>
        <p:guide pos="3840"/>
      </p:guideLst>
    </p:cSldViewPr>
  </p:slideViewPr>
  <p:outlineViewPr>
    <p:cViewPr>
      <p:scale>
        <a:sx n="33" d="100"/>
        <a:sy n="33" d="100"/>
      </p:scale>
      <p:origin x="0" y="-1478"/>
    </p:cViewPr>
  </p:outlineViewPr>
  <p:notesTextViewPr>
    <p:cViewPr>
      <p:scale>
        <a:sx n="3" d="2"/>
        <a:sy n="3" d="2"/>
      </p:scale>
      <p:origin x="0" y="0"/>
    </p:cViewPr>
  </p:notesTextViewPr>
  <p:notesViewPr>
    <p:cSldViewPr snapToGrid="0">
      <p:cViewPr varScale="1">
        <p:scale>
          <a:sx n="52" d="100"/>
          <a:sy n="52" d="100"/>
        </p:scale>
        <p:origin x="286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618363053482456E-3"/>
          <c:y val="0.16888170112727469"/>
          <c:w val="0.9970381636946517"/>
          <c:h val="0.59298726793314316"/>
        </c:manualLayout>
      </c:layout>
      <c:barChart>
        <c:barDir val="col"/>
        <c:grouping val="clustered"/>
        <c:varyColors val="0"/>
        <c:ser>
          <c:idx val="0"/>
          <c:order val="0"/>
          <c:tx>
            <c:strRef>
              <c:f>Sheet1!$B$1</c:f>
              <c:strCache>
                <c:ptCount val="1"/>
                <c:pt idx="0">
                  <c:v>Column1</c:v>
                </c:pt>
              </c:strCache>
            </c:strRef>
          </c:tx>
          <c:spPr>
            <a:solidFill>
              <a:schemeClr val="accent3"/>
            </a:solidFill>
            <a:ln>
              <a:solidFill>
                <a:schemeClr val="accent1">
                  <a:lumMod val="50000"/>
                </a:schemeClr>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Sheet1!$A$2:$A$17</c:f>
              <c:strCache>
                <c:ptCount val="16"/>
                <c:pt idx="0">
                  <c:v>IFA</c:v>
                </c:pt>
                <c:pt idx="1">
                  <c:v>Enzi</c:v>
                </c:pt>
                <c:pt idx="2">
                  <c:v>Matibabu</c:v>
                </c:pt>
                <c:pt idx="3">
                  <c:v>HEN</c:v>
                </c:pt>
                <c:pt idx="4">
                  <c:v>Capsule</c:v>
                </c:pt>
                <c:pt idx="5">
                  <c:v>Clinicpesa</c:v>
                </c:pt>
                <c:pt idx="6">
                  <c:v>Mama Ope</c:v>
                </c:pt>
                <c:pt idx="7">
                  <c:v>Miti Health</c:v>
                </c:pt>
                <c:pt idx="8">
                  <c:v>Turaco</c:v>
                </c:pt>
                <c:pt idx="9">
                  <c:v>A-Lite</c:v>
                </c:pt>
                <c:pt idx="10">
                  <c:v>TPN</c:v>
                </c:pt>
                <c:pt idx="11">
                  <c:v>Ilara</c:v>
                </c:pt>
                <c:pt idx="12">
                  <c:v>Wekebere</c:v>
                </c:pt>
                <c:pt idx="13">
                  <c:v>Kijenzi</c:v>
                </c:pt>
                <c:pt idx="14">
                  <c:v>Streamline</c:v>
                </c:pt>
                <c:pt idx="15">
                  <c:v>Dawapay</c:v>
                </c:pt>
              </c:strCache>
            </c:strRef>
          </c:cat>
          <c:val>
            <c:numRef>
              <c:f>Sheet1!$B$2:$B$17</c:f>
              <c:numCache>
                <c:formatCode>"$"#,##0_);[Red]\("$"#,##0\)</c:formatCode>
                <c:ptCount val="16"/>
                <c:pt idx="0">
                  <c:v>45</c:v>
                </c:pt>
                <c:pt idx="1">
                  <c:v>90</c:v>
                </c:pt>
                <c:pt idx="2">
                  <c:v>50</c:v>
                </c:pt>
                <c:pt idx="3">
                  <c:v>40</c:v>
                </c:pt>
                <c:pt idx="4">
                  <c:v>40</c:v>
                </c:pt>
                <c:pt idx="5" formatCode="&quot;$&quot;#,##0.0_);[Red]\(&quot;$&quot;#,##0.0\)">
                  <c:v>99.5</c:v>
                </c:pt>
                <c:pt idx="6">
                  <c:v>90</c:v>
                </c:pt>
                <c:pt idx="7">
                  <c:v>40</c:v>
                </c:pt>
                <c:pt idx="8">
                  <c:v>40</c:v>
                </c:pt>
                <c:pt idx="9">
                  <c:v>20</c:v>
                </c:pt>
                <c:pt idx="10">
                  <c:v>50</c:v>
                </c:pt>
                <c:pt idx="11">
                  <c:v>50</c:v>
                </c:pt>
                <c:pt idx="12">
                  <c:v>20</c:v>
                </c:pt>
                <c:pt idx="13">
                  <c:v>20</c:v>
                </c:pt>
                <c:pt idx="14">
                  <c:v>0</c:v>
                </c:pt>
                <c:pt idx="15">
                  <c:v>0</c:v>
                </c:pt>
              </c:numCache>
            </c:numRef>
          </c:val>
          <c:extLst>
            <c:ext xmlns:c16="http://schemas.microsoft.com/office/drawing/2014/chart" uri="{C3380CC4-5D6E-409C-BE32-E72D297353CC}">
              <c16:uniqueId val="{00000001-98DF-4769-B96B-5ECEB1CE91FE}"/>
            </c:ext>
          </c:extLst>
        </c:ser>
        <c:dLbls>
          <c:showLegendKey val="0"/>
          <c:showVal val="0"/>
          <c:showCatName val="0"/>
          <c:showSerName val="0"/>
          <c:showPercent val="0"/>
          <c:showBubbleSize val="0"/>
        </c:dLbls>
        <c:gapWidth val="150"/>
        <c:axId val="-897760352"/>
        <c:axId val="-1151801152"/>
      </c:barChart>
      <c:catAx>
        <c:axId val="-897760352"/>
        <c:scaling>
          <c:orientation val="minMax"/>
        </c:scaling>
        <c:delete val="1"/>
        <c:axPos val="b"/>
        <c:numFmt formatCode="General" sourceLinked="0"/>
        <c:majorTickMark val="out"/>
        <c:minorTickMark val="none"/>
        <c:tickLblPos val="nextTo"/>
        <c:crossAx val="-1151801152"/>
        <c:crosses val="autoZero"/>
        <c:auto val="1"/>
        <c:lblAlgn val="ctr"/>
        <c:lblOffset val="100"/>
        <c:noMultiLvlLbl val="0"/>
      </c:catAx>
      <c:valAx>
        <c:axId val="-1151801152"/>
        <c:scaling>
          <c:orientation val="minMax"/>
          <c:max val="100"/>
        </c:scaling>
        <c:delete val="1"/>
        <c:axPos val="l"/>
        <c:numFmt formatCode="&quot;$&quot;#,##0_);[Red]\(&quot;$&quot;#,##0\)" sourceLinked="1"/>
        <c:majorTickMark val="out"/>
        <c:minorTickMark val="none"/>
        <c:tickLblPos val="nextTo"/>
        <c:crossAx val="-897760352"/>
        <c:crosses val="autoZero"/>
        <c:crossBetween val="between"/>
        <c:majorUnit val="20"/>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33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044637511939762E-3"/>
          <c:y val="0.17426835894471143"/>
          <c:w val="0.9970381636946517"/>
          <c:h val="0.57682671144646003"/>
        </c:manualLayout>
      </c:layout>
      <c:barChart>
        <c:barDir val="col"/>
        <c:grouping val="clustered"/>
        <c:varyColors val="0"/>
        <c:ser>
          <c:idx val="0"/>
          <c:order val="0"/>
          <c:tx>
            <c:strRef>
              <c:f>Sheet1!$B$1</c:f>
              <c:strCache>
                <c:ptCount val="1"/>
                <c:pt idx="0">
                  <c:v>Column1</c:v>
                </c:pt>
              </c:strCache>
            </c:strRef>
          </c:tx>
          <c:spPr>
            <a:solidFill>
              <a:schemeClr val="accent3"/>
            </a:solidFill>
            <a:ln>
              <a:solidFill>
                <a:schemeClr val="accent1">
                  <a:lumMod val="50000"/>
                </a:schemeClr>
              </a:solid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Sheet1!$A$2:$A$17</c:f>
              <c:strCache>
                <c:ptCount val="16"/>
                <c:pt idx="0">
                  <c:v>IFA</c:v>
                </c:pt>
                <c:pt idx="1">
                  <c:v>Enzi</c:v>
                </c:pt>
                <c:pt idx="2">
                  <c:v>Matibabu</c:v>
                </c:pt>
                <c:pt idx="3">
                  <c:v>HEN</c:v>
                </c:pt>
                <c:pt idx="4">
                  <c:v>Capsule</c:v>
                </c:pt>
                <c:pt idx="5">
                  <c:v>Clinicpesa</c:v>
                </c:pt>
                <c:pt idx="6">
                  <c:v>Mama Ope</c:v>
                </c:pt>
                <c:pt idx="7">
                  <c:v>Miti Health</c:v>
                </c:pt>
                <c:pt idx="8">
                  <c:v>Turaco</c:v>
                </c:pt>
                <c:pt idx="9">
                  <c:v>A-Lite</c:v>
                </c:pt>
                <c:pt idx="10">
                  <c:v>TPN</c:v>
                </c:pt>
                <c:pt idx="11">
                  <c:v>Ilara</c:v>
                </c:pt>
                <c:pt idx="12">
                  <c:v>Wekebere</c:v>
                </c:pt>
                <c:pt idx="13">
                  <c:v>Kijenzi</c:v>
                </c:pt>
                <c:pt idx="14">
                  <c:v>Streamline</c:v>
                </c:pt>
                <c:pt idx="15">
                  <c:v>Dawapay</c:v>
                </c:pt>
              </c:strCache>
            </c:strRef>
          </c:cat>
          <c:val>
            <c:numRef>
              <c:f>Sheet1!$B$2:$B$17</c:f>
              <c:numCache>
                <c:formatCode>"$"#,##0_);[Red]\("$"#,##0\)</c:formatCode>
                <c:ptCount val="16"/>
                <c:pt idx="0">
                  <c:v>100</c:v>
                </c:pt>
                <c:pt idx="1">
                  <c:v>20</c:v>
                </c:pt>
                <c:pt idx="2">
                  <c:v>260</c:v>
                </c:pt>
                <c:pt idx="3">
                  <c:v>82</c:v>
                </c:pt>
                <c:pt idx="4">
                  <c:v>965</c:v>
                </c:pt>
                <c:pt idx="5">
                  <c:v>140</c:v>
                </c:pt>
                <c:pt idx="6">
                  <c:v>5</c:v>
                </c:pt>
                <c:pt idx="7">
                  <c:v>2740</c:v>
                </c:pt>
                <c:pt idx="8">
                  <c:v>1456</c:v>
                </c:pt>
                <c:pt idx="9">
                  <c:v>0</c:v>
                </c:pt>
                <c:pt idx="10">
                  <c:v>0</c:v>
                </c:pt>
                <c:pt idx="11">
                  <c:v>339</c:v>
                </c:pt>
                <c:pt idx="12">
                  <c:v>0</c:v>
                </c:pt>
                <c:pt idx="13">
                  <c:v>0</c:v>
                </c:pt>
                <c:pt idx="14">
                  <c:v>0</c:v>
                </c:pt>
                <c:pt idx="15">
                  <c:v>0</c:v>
                </c:pt>
              </c:numCache>
            </c:numRef>
          </c:val>
          <c:extLst>
            <c:ext xmlns:c16="http://schemas.microsoft.com/office/drawing/2014/chart" uri="{C3380CC4-5D6E-409C-BE32-E72D297353CC}">
              <c16:uniqueId val="{00000001-98DF-4769-B96B-5ECEB1CE91FE}"/>
            </c:ext>
          </c:extLst>
        </c:ser>
        <c:dLbls>
          <c:showLegendKey val="0"/>
          <c:showVal val="0"/>
          <c:showCatName val="0"/>
          <c:showSerName val="0"/>
          <c:showPercent val="0"/>
          <c:showBubbleSize val="0"/>
        </c:dLbls>
        <c:gapWidth val="150"/>
        <c:axId val="-806138032"/>
        <c:axId val="-806137488"/>
      </c:barChart>
      <c:catAx>
        <c:axId val="-806138032"/>
        <c:scaling>
          <c:orientation val="minMax"/>
        </c:scaling>
        <c:delete val="1"/>
        <c:axPos val="b"/>
        <c:numFmt formatCode="General" sourceLinked="0"/>
        <c:majorTickMark val="out"/>
        <c:minorTickMark val="none"/>
        <c:tickLblPos val="nextTo"/>
        <c:crossAx val="-806137488"/>
        <c:crosses val="autoZero"/>
        <c:auto val="1"/>
        <c:lblAlgn val="ctr"/>
        <c:lblOffset val="100"/>
        <c:noMultiLvlLbl val="0"/>
      </c:catAx>
      <c:valAx>
        <c:axId val="-806137488"/>
        <c:scaling>
          <c:orientation val="minMax"/>
          <c:max val="3000"/>
        </c:scaling>
        <c:delete val="1"/>
        <c:axPos val="l"/>
        <c:numFmt formatCode="&quot;$&quot;#,##0_);[Red]\(&quot;$&quot;#,##0\)" sourceLinked="1"/>
        <c:majorTickMark val="out"/>
        <c:minorTickMark val="none"/>
        <c:tickLblPos val="nextTo"/>
        <c:crossAx val="-806138032"/>
        <c:crosses val="autoZero"/>
        <c:crossBetween val="between"/>
        <c:majorUnit val="500"/>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33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618363053482456E-3"/>
          <c:y val="0.2551487363254949"/>
          <c:w val="0.9970381636946517"/>
          <c:h val="0.47287987209306637"/>
        </c:manualLayout>
      </c:layout>
      <c:barChart>
        <c:barDir val="col"/>
        <c:grouping val="clustered"/>
        <c:varyColors val="0"/>
        <c:ser>
          <c:idx val="0"/>
          <c:order val="0"/>
          <c:tx>
            <c:strRef>
              <c:f>Sheet1!$B$1</c:f>
              <c:strCache>
                <c:ptCount val="1"/>
                <c:pt idx="0">
                  <c:v>Column1</c:v>
                </c:pt>
              </c:strCache>
            </c:strRef>
          </c:tx>
          <c:spPr>
            <a:solidFill>
              <a:schemeClr val="accent3"/>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830B-445A-8043-7EC3160D9DD3}"/>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830B-445A-8043-7EC3160D9DD3}"/>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5-830B-445A-8043-7EC3160D9DD3}"/>
              </c:ext>
            </c:extLst>
          </c:dPt>
          <c:dPt>
            <c:idx val="4"/>
            <c:invertIfNegative val="0"/>
            <c:bubble3D val="0"/>
            <c:spPr>
              <a:solidFill>
                <a:schemeClr val="accent6"/>
              </a:solidFill>
              <a:ln>
                <a:noFill/>
              </a:ln>
              <a:effectLst/>
            </c:spPr>
            <c:extLst>
              <c:ext xmlns:c16="http://schemas.microsoft.com/office/drawing/2014/chart" uri="{C3380CC4-5D6E-409C-BE32-E72D297353CC}">
                <c16:uniqueId val="{00000007-830B-445A-8043-7EC3160D9DD3}"/>
              </c:ext>
            </c:extLst>
          </c:dPt>
          <c:dPt>
            <c:idx val="7"/>
            <c:invertIfNegative val="0"/>
            <c:bubble3D val="0"/>
            <c:spPr>
              <a:solidFill>
                <a:schemeClr val="accent6"/>
              </a:solidFill>
              <a:ln>
                <a:noFill/>
              </a:ln>
              <a:effectLst/>
            </c:spPr>
            <c:extLst>
              <c:ext xmlns:c16="http://schemas.microsoft.com/office/drawing/2014/chart" uri="{C3380CC4-5D6E-409C-BE32-E72D297353CC}">
                <c16:uniqueId val="{00000009-830B-445A-8043-7EC3160D9DD3}"/>
              </c:ext>
            </c:extLst>
          </c:dPt>
          <c:dPt>
            <c:idx val="8"/>
            <c:invertIfNegative val="0"/>
            <c:bubble3D val="0"/>
            <c:spPr>
              <a:solidFill>
                <a:schemeClr val="accent6"/>
              </a:solidFill>
              <a:ln>
                <a:noFill/>
              </a:ln>
              <a:effectLst/>
            </c:spPr>
            <c:extLst>
              <c:ext xmlns:c16="http://schemas.microsoft.com/office/drawing/2014/chart" uri="{C3380CC4-5D6E-409C-BE32-E72D297353CC}">
                <c16:uniqueId val="{0000000B-830B-445A-8043-7EC3160D9DD3}"/>
              </c:ext>
            </c:extLst>
          </c:dPt>
          <c:dPt>
            <c:idx val="11"/>
            <c:invertIfNegative val="0"/>
            <c:bubble3D val="0"/>
            <c:spPr>
              <a:solidFill>
                <a:schemeClr val="accent6"/>
              </a:solidFill>
              <a:ln>
                <a:noFill/>
              </a:ln>
              <a:effectLst/>
            </c:spPr>
            <c:extLst>
              <c:ext xmlns:c16="http://schemas.microsoft.com/office/drawing/2014/chart" uri="{C3380CC4-5D6E-409C-BE32-E72D297353CC}">
                <c16:uniqueId val="{0000000D-830B-445A-8043-7EC3160D9DD3}"/>
              </c:ext>
            </c:extLst>
          </c:dPt>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Sheet1!$A$2:$A$17</c:f>
              <c:strCache>
                <c:ptCount val="16"/>
                <c:pt idx="0">
                  <c:v>IFA</c:v>
                </c:pt>
                <c:pt idx="1">
                  <c:v>Enzi</c:v>
                </c:pt>
                <c:pt idx="2">
                  <c:v>Matibabu</c:v>
                </c:pt>
                <c:pt idx="3">
                  <c:v>HEN</c:v>
                </c:pt>
                <c:pt idx="4">
                  <c:v>Capsule</c:v>
                </c:pt>
                <c:pt idx="5">
                  <c:v>Clinicpesa</c:v>
                </c:pt>
                <c:pt idx="6">
                  <c:v>Mama Ope</c:v>
                </c:pt>
                <c:pt idx="7">
                  <c:v>Miti Health</c:v>
                </c:pt>
                <c:pt idx="8">
                  <c:v>Turaco</c:v>
                </c:pt>
                <c:pt idx="9">
                  <c:v>A-Lite</c:v>
                </c:pt>
                <c:pt idx="10">
                  <c:v>TPN</c:v>
                </c:pt>
                <c:pt idx="11">
                  <c:v>Ilara</c:v>
                </c:pt>
                <c:pt idx="12">
                  <c:v>Wekebere</c:v>
                </c:pt>
                <c:pt idx="13">
                  <c:v>Kijenzi</c:v>
                </c:pt>
                <c:pt idx="14">
                  <c:v>Streamline</c:v>
                </c:pt>
                <c:pt idx="15">
                  <c:v>Dawapay</c:v>
                </c:pt>
              </c:strCache>
            </c:strRef>
          </c:cat>
          <c:val>
            <c:numRef>
              <c:f>Sheet1!$B$2:$B$17</c:f>
              <c:numCache>
                <c:formatCode>"$"#,##0_);[Red]\("$"#,##0\)</c:formatCode>
                <c:ptCount val="16"/>
                <c:pt idx="0">
                  <c:v>4</c:v>
                </c:pt>
                <c:pt idx="1">
                  <c:v>10</c:v>
                </c:pt>
                <c:pt idx="2">
                  <c:v>0</c:v>
                </c:pt>
                <c:pt idx="3">
                  <c:v>112</c:v>
                </c:pt>
                <c:pt idx="4">
                  <c:v>64</c:v>
                </c:pt>
                <c:pt idx="5">
                  <c:v>0</c:v>
                </c:pt>
                <c:pt idx="6">
                  <c:v>0</c:v>
                </c:pt>
                <c:pt idx="7">
                  <c:v>55</c:v>
                </c:pt>
                <c:pt idx="8">
                  <c:v>762</c:v>
                </c:pt>
                <c:pt idx="9">
                  <c:v>0</c:v>
                </c:pt>
                <c:pt idx="10">
                  <c:v>0</c:v>
                </c:pt>
                <c:pt idx="11">
                  <c:v>160</c:v>
                </c:pt>
                <c:pt idx="12">
                  <c:v>0</c:v>
                </c:pt>
                <c:pt idx="13">
                  <c:v>0</c:v>
                </c:pt>
                <c:pt idx="14">
                  <c:v>0</c:v>
                </c:pt>
                <c:pt idx="15">
                  <c:v>0</c:v>
                </c:pt>
              </c:numCache>
            </c:numRef>
          </c:val>
          <c:extLst>
            <c:ext xmlns:c16="http://schemas.microsoft.com/office/drawing/2014/chart" uri="{C3380CC4-5D6E-409C-BE32-E72D297353CC}">
              <c16:uniqueId val="{00000001-98DF-4769-B96B-5ECEB1CE91FE}"/>
            </c:ext>
          </c:extLst>
        </c:ser>
        <c:dLbls>
          <c:showLegendKey val="0"/>
          <c:showVal val="0"/>
          <c:showCatName val="0"/>
          <c:showSerName val="0"/>
          <c:showPercent val="0"/>
          <c:showBubbleSize val="0"/>
        </c:dLbls>
        <c:gapWidth val="150"/>
        <c:axId val="-806127696"/>
        <c:axId val="-806136400"/>
      </c:barChart>
      <c:catAx>
        <c:axId val="-806127696"/>
        <c:scaling>
          <c:orientation val="minMax"/>
        </c:scaling>
        <c:delete val="1"/>
        <c:axPos val="b"/>
        <c:numFmt formatCode="General" sourceLinked="0"/>
        <c:majorTickMark val="out"/>
        <c:minorTickMark val="none"/>
        <c:tickLblPos val="nextTo"/>
        <c:crossAx val="-806136400"/>
        <c:crosses val="autoZero"/>
        <c:auto val="1"/>
        <c:lblAlgn val="ctr"/>
        <c:lblOffset val="100"/>
        <c:noMultiLvlLbl val="0"/>
      </c:catAx>
      <c:valAx>
        <c:axId val="-806136400"/>
        <c:scaling>
          <c:orientation val="minMax"/>
          <c:max val="800"/>
        </c:scaling>
        <c:delete val="1"/>
        <c:axPos val="l"/>
        <c:numFmt formatCode="&quot;$&quot;#,##0_);[Red]\(&quot;$&quot;#,##0\)" sourceLinked="1"/>
        <c:majorTickMark val="out"/>
        <c:minorTickMark val="none"/>
        <c:tickLblPos val="nextTo"/>
        <c:crossAx val="-806127696"/>
        <c:crosses val="autoZero"/>
        <c:crossBetween val="between"/>
        <c:majorUnit val="200"/>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33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2BB091-3639-4374-8F43-7A860A3A5A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FD5FB6-BC7E-4422-95DD-50D0B91298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DDD6CD-6419-4EF6-AA06-9566D0D2F187}" type="datetimeFigureOut">
              <a:rPr lang="en-US" smtClean="0"/>
              <a:t>9/16/2020</a:t>
            </a:fld>
            <a:endParaRPr lang="en-US" dirty="0"/>
          </a:p>
        </p:txBody>
      </p:sp>
      <p:sp>
        <p:nvSpPr>
          <p:cNvPr id="4" name="Footer Placeholder 3">
            <a:extLst>
              <a:ext uri="{FF2B5EF4-FFF2-40B4-BE49-F238E27FC236}">
                <a16:creationId xmlns:a16="http://schemas.microsoft.com/office/drawing/2014/main" id="{30B8BA81-1193-4566-A6D2-4690FAE54F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89E35A-4F29-474E-BEDD-7BE4398F6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D56B6-1E8C-4FD6-BACD-73DE445EFCE5}" type="slidenum">
              <a:rPr lang="en-US" smtClean="0"/>
              <a:t>‹#›</a:t>
            </a:fld>
            <a:endParaRPr lang="en-US" dirty="0"/>
          </a:p>
        </p:txBody>
      </p:sp>
    </p:spTree>
    <p:extLst>
      <p:ext uri="{BB962C8B-B14F-4D97-AF65-F5344CB8AC3E}">
        <p14:creationId xmlns:p14="http://schemas.microsoft.com/office/powerpoint/2010/main" val="298082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CA141-C571-4CF4-B214-E6638EB41065}" type="datetimeFigureOut">
              <a:rPr lang="en-US" smtClean="0"/>
              <a:t>9/16/2020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C35D9-FB85-42DD-9D9D-C26D3BB3E23A}" type="slidenum">
              <a:rPr lang="en-US" smtClean="0"/>
              <a:t>‹#›</a:t>
            </a:fld>
            <a:endParaRPr lang="en-US" dirty="0"/>
          </a:p>
        </p:txBody>
      </p:sp>
    </p:spTree>
    <p:extLst>
      <p:ext uri="{BB962C8B-B14F-4D97-AF65-F5344CB8AC3E}">
        <p14:creationId xmlns:p14="http://schemas.microsoft.com/office/powerpoint/2010/main" val="1016300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E10A9-5A9C-DD48-9FF6-87029730B167}" type="slidenum">
              <a:rPr lang="en-US" smtClean="0"/>
              <a:pPr/>
              <a:t>9</a:t>
            </a:fld>
            <a:endParaRPr lang="en-US"/>
          </a:p>
        </p:txBody>
      </p:sp>
    </p:spTree>
    <p:extLst>
      <p:ext uri="{BB962C8B-B14F-4D97-AF65-F5344CB8AC3E}">
        <p14:creationId xmlns:p14="http://schemas.microsoft.com/office/powerpoint/2010/main" val="3262251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E10A9-5A9C-DD48-9FF6-87029730B167}" type="slidenum">
              <a:rPr lang="en-US" smtClean="0"/>
              <a:pPr/>
              <a:t>12</a:t>
            </a:fld>
            <a:endParaRPr lang="en-US"/>
          </a:p>
        </p:txBody>
      </p:sp>
    </p:spTree>
    <p:extLst>
      <p:ext uri="{BB962C8B-B14F-4D97-AF65-F5344CB8AC3E}">
        <p14:creationId xmlns:p14="http://schemas.microsoft.com/office/powerpoint/2010/main" val="261085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E10A9-5A9C-DD48-9FF6-87029730B167}" type="slidenum">
              <a:rPr lang="en-US" smtClean="0"/>
              <a:pPr/>
              <a:t>13</a:t>
            </a:fld>
            <a:endParaRPr lang="en-US"/>
          </a:p>
        </p:txBody>
      </p:sp>
    </p:spTree>
    <p:extLst>
      <p:ext uri="{BB962C8B-B14F-4D97-AF65-F5344CB8AC3E}">
        <p14:creationId xmlns:p14="http://schemas.microsoft.com/office/powerpoint/2010/main" val="1552936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E10A9-5A9C-DD48-9FF6-87029730B167}" type="slidenum">
              <a:rPr lang="en-US" smtClean="0"/>
              <a:pPr/>
              <a:t>14</a:t>
            </a:fld>
            <a:endParaRPr lang="en-US"/>
          </a:p>
        </p:txBody>
      </p:sp>
    </p:spTree>
    <p:extLst>
      <p:ext uri="{BB962C8B-B14F-4D97-AF65-F5344CB8AC3E}">
        <p14:creationId xmlns:p14="http://schemas.microsoft.com/office/powerpoint/2010/main" val="2833946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E10A9-5A9C-DD48-9FF6-87029730B167}" type="slidenum">
              <a:rPr lang="en-US" smtClean="0"/>
              <a:pPr/>
              <a:t>15</a:t>
            </a:fld>
            <a:endParaRPr lang="en-US"/>
          </a:p>
        </p:txBody>
      </p:sp>
    </p:spTree>
    <p:extLst>
      <p:ext uri="{BB962C8B-B14F-4D97-AF65-F5344CB8AC3E}">
        <p14:creationId xmlns:p14="http://schemas.microsoft.com/office/powerpoint/2010/main" val="3224074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E10A9-5A9C-DD48-9FF6-87029730B167}" type="slidenum">
              <a:rPr lang="en-US" smtClean="0"/>
              <a:pPr/>
              <a:t>23</a:t>
            </a:fld>
            <a:endParaRPr lang="en-US"/>
          </a:p>
        </p:txBody>
      </p:sp>
    </p:spTree>
    <p:extLst>
      <p:ext uri="{BB962C8B-B14F-4D97-AF65-F5344CB8AC3E}">
        <p14:creationId xmlns:p14="http://schemas.microsoft.com/office/powerpoint/2010/main" val="621022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mailto:admin@villgrokenya.or.ke"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www.villgrokenya.or.ke/"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villgrokenya.or.ke/" TargetMode="External"/><Relationship Id="rId2" Type="http://schemas.openxmlformats.org/officeDocument/2006/relationships/hyperlink" Target="mailto:admin@villgrokenya.or.ke"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www.villgrokenya.or.ke/" TargetMode="External"/><Relationship Id="rId2" Type="http://schemas.openxmlformats.org/officeDocument/2006/relationships/hyperlink" Target="mailto:admin@villgrokenya.or.ke"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DF2F-21FF-45CE-9E6E-A39B5B9AEF75}"/>
              </a:ext>
            </a:extLst>
          </p:cNvPr>
          <p:cNvSpPr>
            <a:spLocks noGrp="1"/>
          </p:cNvSpPr>
          <p:nvPr>
            <p:ph type="title" hasCustomPrompt="1"/>
          </p:nvPr>
        </p:nvSpPr>
        <p:spPr>
          <a:xfrm>
            <a:off x="627016" y="356095"/>
            <a:ext cx="9418320" cy="950324"/>
          </a:xfrm>
        </p:spPr>
        <p:txBody>
          <a:bodyPr/>
          <a:lstStyle>
            <a:lvl1pPr>
              <a:defRPr/>
            </a:lvl1pPr>
          </a:lstStyle>
          <a:p>
            <a:r>
              <a:rPr lang="en-US" dirty="0"/>
              <a:t>Click to add master title</a:t>
            </a:r>
          </a:p>
        </p:txBody>
      </p:sp>
      <p:sp>
        <p:nvSpPr>
          <p:cNvPr id="6" name="Slide Number Placeholder 5">
            <a:extLst>
              <a:ext uri="{FF2B5EF4-FFF2-40B4-BE49-F238E27FC236}">
                <a16:creationId xmlns:a16="http://schemas.microsoft.com/office/drawing/2014/main" id="{4870F632-2A12-43DE-B8A5-E4FE9CC6576C}"/>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7" name="Text Placeholder 2">
            <a:extLst>
              <a:ext uri="{FF2B5EF4-FFF2-40B4-BE49-F238E27FC236}">
                <a16:creationId xmlns:a16="http://schemas.microsoft.com/office/drawing/2014/main" id="{54ADD696-3774-4587-A0A3-83169196FAC1}"/>
              </a:ext>
            </a:extLst>
          </p:cNvPr>
          <p:cNvSpPr>
            <a:spLocks noGrp="1"/>
          </p:cNvSpPr>
          <p:nvPr>
            <p:ph idx="1" hasCustomPrompt="1"/>
          </p:nvPr>
        </p:nvSpPr>
        <p:spPr>
          <a:xfrm>
            <a:off x="627017" y="1825625"/>
            <a:ext cx="10961917" cy="4194175"/>
          </a:xfrm>
          <a:prstGeom prst="rect">
            <a:avLst/>
          </a:prstGeom>
        </p:spPr>
        <p:txBody>
          <a:bodyPr vert="horz" lIns="91440" tIns="45720" rIns="91440" bIns="45720" rtlCol="0">
            <a:normAutofit/>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F4CF3206-8496-47AB-9307-B5E660EC566A}"/>
              </a:ext>
            </a:extLst>
          </p:cNvPr>
          <p:cNvSpPr>
            <a:spLocks noGrp="1"/>
          </p:cNvSpPr>
          <p:nvPr>
            <p:ph type="body" sz="quarter" idx="13" hasCustomPrompt="1"/>
          </p:nvPr>
        </p:nvSpPr>
        <p:spPr>
          <a:xfrm>
            <a:off x="609600" y="6310427"/>
            <a:ext cx="1009650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212767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panel_Image+Text">
    <p:spTree>
      <p:nvGrpSpPr>
        <p:cNvPr id="1" name=""/>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81608D7-E1AE-AC4E-84F9-8484DFB39887}"/>
              </a:ext>
            </a:extLst>
          </p:cNvPr>
          <p:cNvSpPr>
            <a:spLocks noGrp="1"/>
          </p:cNvSpPr>
          <p:nvPr>
            <p:ph type="pic" sz="quarter" idx="10"/>
          </p:nvPr>
        </p:nvSpPr>
        <p:spPr>
          <a:xfrm>
            <a:off x="623625" y="1625583"/>
            <a:ext cx="3575524" cy="4394217"/>
          </a:xfrm>
          <a:prstGeom prst="rect">
            <a:avLst/>
          </a:prstGeom>
        </p:spPr>
        <p:txBody>
          <a:bodyPr anchor="ctr"/>
          <a:lstStyle>
            <a:lvl1pPr marL="0" indent="0" algn="ctr">
              <a:lnSpc>
                <a:spcPct val="100000"/>
              </a:lnSpc>
              <a:buNone/>
              <a:defRPr sz="4000">
                <a:solidFill>
                  <a:schemeClr val="tx1"/>
                </a:solidFill>
                <a:latin typeface="+mj-lt"/>
              </a:defRPr>
            </a:lvl1pPr>
          </a:lstStyle>
          <a:p>
            <a:endParaRPr lang="en-US" dirty="0"/>
          </a:p>
        </p:txBody>
      </p:sp>
      <p:sp>
        <p:nvSpPr>
          <p:cNvPr id="3" name="Text Placeholder 2">
            <a:extLst>
              <a:ext uri="{FF2B5EF4-FFF2-40B4-BE49-F238E27FC236}">
                <a16:creationId xmlns:a16="http://schemas.microsoft.com/office/drawing/2014/main" id="{6AB405AD-4117-1440-9A61-01E68EC37EDE}"/>
              </a:ext>
            </a:extLst>
          </p:cNvPr>
          <p:cNvSpPr>
            <a:spLocks noGrp="1"/>
          </p:cNvSpPr>
          <p:nvPr>
            <p:ph type="body" sz="quarter" idx="15" hasCustomPrompt="1"/>
          </p:nvPr>
        </p:nvSpPr>
        <p:spPr>
          <a:xfrm>
            <a:off x="4467210" y="1625583"/>
            <a:ext cx="7109746" cy="341280"/>
          </a:xfrm>
          <a:prstGeom prst="rect">
            <a:avLst/>
          </a:prstGeom>
        </p:spPr>
        <p:txBody>
          <a:bodyPr lIns="0" rIns="0">
            <a:normAutofit/>
          </a:bodyPr>
          <a:lstStyle>
            <a:lvl1pPr marL="0" indent="0">
              <a:lnSpc>
                <a:spcPct val="100000"/>
              </a:lnSpc>
              <a:spcBef>
                <a:spcPts val="0"/>
              </a:spcBef>
              <a:buNone/>
              <a:defRPr sz="1600" b="1" i="0">
                <a:solidFill>
                  <a:schemeClr val="tx1"/>
                </a:solidFill>
                <a:latin typeface="+mj-lt"/>
                <a:cs typeface="Segoe UI" panose="020B0502040204020203" pitchFamily="34" charset="0"/>
              </a:defRPr>
            </a:lvl1pPr>
          </a:lstStyle>
          <a:p>
            <a:pPr lvl="0"/>
            <a:r>
              <a:rPr lang="en-US" dirty="0"/>
              <a:t>Subtitle</a:t>
            </a:r>
          </a:p>
        </p:txBody>
      </p:sp>
      <p:sp>
        <p:nvSpPr>
          <p:cNvPr id="14" name="Text Placeholder 7">
            <a:extLst>
              <a:ext uri="{FF2B5EF4-FFF2-40B4-BE49-F238E27FC236}">
                <a16:creationId xmlns:a16="http://schemas.microsoft.com/office/drawing/2014/main" id="{2E65F054-E0EE-47A3-AD39-D320253CD3EB}"/>
              </a:ext>
            </a:extLst>
          </p:cNvPr>
          <p:cNvSpPr>
            <a:spLocks noGrp="1"/>
          </p:cNvSpPr>
          <p:nvPr>
            <p:ph type="body" sz="quarter" idx="40"/>
          </p:nvPr>
        </p:nvSpPr>
        <p:spPr>
          <a:xfrm>
            <a:off x="4467211" y="2026887"/>
            <a:ext cx="7109746" cy="4019771"/>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37C0C93-D47C-44FD-8F8E-6A2C9101C786}"/>
              </a:ext>
            </a:extLst>
          </p:cNvPr>
          <p:cNvSpPr>
            <a:spLocks noGrp="1"/>
          </p:cNvSpPr>
          <p:nvPr>
            <p:ph type="body" sz="quarter" idx="11" hasCustomPrompt="1"/>
          </p:nvPr>
        </p:nvSpPr>
        <p:spPr>
          <a:xfrm>
            <a:off x="626921" y="360214"/>
            <a:ext cx="9667008" cy="935186"/>
          </a:xfrm>
          <a:prstGeom prst="rect">
            <a:avLst/>
          </a:prstGeom>
        </p:spPr>
        <p:txBody>
          <a:bodyPr lIns="0" tIns="0" rIns="0" bIns="0">
            <a:noAutofit/>
          </a:bodyPr>
          <a:lstStyle>
            <a:lvl1pPr marL="0" indent="0">
              <a:lnSpc>
                <a:spcPct val="100000"/>
              </a:lnSpc>
              <a:buNone/>
              <a:defRPr sz="2800" b="1" i="0">
                <a:solidFill>
                  <a:schemeClr val="tx1"/>
                </a:solidFill>
                <a:latin typeface="+mj-lt"/>
                <a:cs typeface="Segoe UI" panose="020B0502040204020203" pitchFamily="34" charset="0"/>
              </a:defRPr>
            </a:lvl1pPr>
          </a:lstStyle>
          <a:p>
            <a:pPr lvl="0"/>
            <a:r>
              <a:rPr lang="en-US" dirty="0"/>
              <a:t>Title placeholder</a:t>
            </a:r>
          </a:p>
        </p:txBody>
      </p:sp>
      <p:sp>
        <p:nvSpPr>
          <p:cNvPr id="8" name="Slide Number Placeholder 5">
            <a:extLst>
              <a:ext uri="{FF2B5EF4-FFF2-40B4-BE49-F238E27FC236}">
                <a16:creationId xmlns:a16="http://schemas.microsoft.com/office/drawing/2014/main" id="{33D0810F-BE7E-4AED-880B-1499207878B2}"/>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9" name="Text Placeholder 8">
            <a:extLst>
              <a:ext uri="{FF2B5EF4-FFF2-40B4-BE49-F238E27FC236}">
                <a16:creationId xmlns:a16="http://schemas.microsoft.com/office/drawing/2014/main" id="{85A28357-D6E9-4CE4-9469-D67EA6E5CE76}"/>
              </a:ext>
            </a:extLst>
          </p:cNvPr>
          <p:cNvSpPr>
            <a:spLocks noGrp="1"/>
          </p:cNvSpPr>
          <p:nvPr>
            <p:ph type="body" sz="quarter" idx="13" hasCustomPrompt="1"/>
          </p:nvPr>
        </p:nvSpPr>
        <p:spPr>
          <a:xfrm>
            <a:off x="609600" y="6310427"/>
            <a:ext cx="1009650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3001289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Page ">
    <p:spTree>
      <p:nvGrpSpPr>
        <p:cNvPr id="1" name=""/>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81608D7-E1AE-AC4E-84F9-8484DFB39887}"/>
              </a:ext>
            </a:extLst>
          </p:cNvPr>
          <p:cNvSpPr>
            <a:spLocks noGrp="1"/>
          </p:cNvSpPr>
          <p:nvPr>
            <p:ph type="pic" sz="quarter" idx="10"/>
          </p:nvPr>
        </p:nvSpPr>
        <p:spPr>
          <a:xfrm>
            <a:off x="623624" y="1621615"/>
            <a:ext cx="2259250" cy="2117474"/>
          </a:xfrm>
          <a:prstGeom prst="rect">
            <a:avLst/>
          </a:prstGeom>
        </p:spPr>
        <p:txBody>
          <a:bodyPr anchor="ctr"/>
          <a:lstStyle>
            <a:lvl1pPr marL="0" indent="0" algn="ctr">
              <a:lnSpc>
                <a:spcPct val="100000"/>
              </a:lnSpc>
              <a:buNone/>
              <a:defRPr sz="4000">
                <a:solidFill>
                  <a:schemeClr val="tx1"/>
                </a:solidFill>
                <a:latin typeface="+mj-lt"/>
              </a:defRPr>
            </a:lvl1pPr>
          </a:lstStyle>
          <a:p>
            <a:endParaRPr lang="en-US" dirty="0"/>
          </a:p>
        </p:txBody>
      </p:sp>
      <p:sp>
        <p:nvSpPr>
          <p:cNvPr id="3" name="Text Placeholder 2">
            <a:extLst>
              <a:ext uri="{FF2B5EF4-FFF2-40B4-BE49-F238E27FC236}">
                <a16:creationId xmlns:a16="http://schemas.microsoft.com/office/drawing/2014/main" id="{6AB405AD-4117-1440-9A61-01E68EC37EDE}"/>
              </a:ext>
            </a:extLst>
          </p:cNvPr>
          <p:cNvSpPr>
            <a:spLocks noGrp="1"/>
          </p:cNvSpPr>
          <p:nvPr>
            <p:ph type="body" sz="quarter" idx="15" hasCustomPrompt="1"/>
          </p:nvPr>
        </p:nvSpPr>
        <p:spPr>
          <a:xfrm>
            <a:off x="3046131" y="1625582"/>
            <a:ext cx="2255435" cy="365760"/>
          </a:xfrm>
          <a:prstGeom prst="rect">
            <a:avLst/>
          </a:prstGeom>
        </p:spPr>
        <p:txBody>
          <a:bodyPr lIns="0" rIns="0">
            <a:normAutofit/>
          </a:bodyPr>
          <a:lstStyle>
            <a:lvl1pPr marL="0" indent="0">
              <a:lnSpc>
                <a:spcPct val="100000"/>
              </a:lnSpc>
              <a:spcBef>
                <a:spcPts val="0"/>
              </a:spcBef>
              <a:buNone/>
              <a:defRPr sz="1600" b="1" i="0">
                <a:solidFill>
                  <a:schemeClr val="tx1"/>
                </a:solidFill>
                <a:latin typeface="+mj-lt"/>
                <a:cs typeface="Segoe UI" panose="020B0502040204020203" pitchFamily="34" charset="0"/>
              </a:defRPr>
            </a:lvl1pPr>
          </a:lstStyle>
          <a:p>
            <a:pPr lvl="0"/>
            <a:r>
              <a:rPr lang="en-US" dirty="0"/>
              <a:t>Subtitle</a:t>
            </a:r>
          </a:p>
        </p:txBody>
      </p:sp>
      <p:sp>
        <p:nvSpPr>
          <p:cNvPr id="41" name="Picture Placeholder 11">
            <a:extLst>
              <a:ext uri="{FF2B5EF4-FFF2-40B4-BE49-F238E27FC236}">
                <a16:creationId xmlns:a16="http://schemas.microsoft.com/office/drawing/2014/main" id="{DCEE8F8C-4583-4B45-B3BF-CF8A50649996}"/>
              </a:ext>
            </a:extLst>
          </p:cNvPr>
          <p:cNvSpPr>
            <a:spLocks noGrp="1"/>
          </p:cNvSpPr>
          <p:nvPr>
            <p:ph type="pic" sz="quarter" idx="31"/>
          </p:nvPr>
        </p:nvSpPr>
        <p:spPr>
          <a:xfrm>
            <a:off x="623624" y="3913351"/>
            <a:ext cx="2259250" cy="2117474"/>
          </a:xfrm>
          <a:prstGeom prst="rect">
            <a:avLst/>
          </a:prstGeom>
        </p:spPr>
        <p:txBody>
          <a:bodyPr anchor="ctr"/>
          <a:lstStyle>
            <a:lvl1pPr marL="0" indent="0" algn="ctr">
              <a:lnSpc>
                <a:spcPct val="100000"/>
              </a:lnSpc>
              <a:buNone/>
              <a:defRPr sz="4000">
                <a:solidFill>
                  <a:schemeClr val="tx1"/>
                </a:solidFill>
                <a:latin typeface="+mj-lt"/>
              </a:defRPr>
            </a:lvl1pPr>
          </a:lstStyle>
          <a:p>
            <a:endParaRPr lang="en-US" dirty="0"/>
          </a:p>
        </p:txBody>
      </p:sp>
      <p:sp>
        <p:nvSpPr>
          <p:cNvPr id="42" name="Text Placeholder 2">
            <a:extLst>
              <a:ext uri="{FF2B5EF4-FFF2-40B4-BE49-F238E27FC236}">
                <a16:creationId xmlns:a16="http://schemas.microsoft.com/office/drawing/2014/main" id="{C481A0F4-3BD6-E84E-AF14-9A0D208F1546}"/>
              </a:ext>
            </a:extLst>
          </p:cNvPr>
          <p:cNvSpPr>
            <a:spLocks noGrp="1"/>
          </p:cNvSpPr>
          <p:nvPr>
            <p:ph type="body" sz="quarter" idx="32" hasCustomPrompt="1"/>
          </p:nvPr>
        </p:nvSpPr>
        <p:spPr>
          <a:xfrm>
            <a:off x="3046131" y="3913352"/>
            <a:ext cx="2255435" cy="363542"/>
          </a:xfrm>
          <a:prstGeom prst="rect">
            <a:avLst/>
          </a:prstGeom>
        </p:spPr>
        <p:txBody>
          <a:bodyPr lIns="0" rIns="0">
            <a:normAutofit/>
          </a:bodyPr>
          <a:lstStyle>
            <a:lvl1pPr marL="0" indent="0">
              <a:lnSpc>
                <a:spcPct val="100000"/>
              </a:lnSpc>
              <a:spcBef>
                <a:spcPts val="0"/>
              </a:spcBef>
              <a:buNone/>
              <a:defRPr sz="1600" b="1" i="0">
                <a:solidFill>
                  <a:schemeClr val="tx1"/>
                </a:solidFill>
                <a:latin typeface="+mj-lt"/>
                <a:cs typeface="Segoe UI" panose="020B0502040204020203" pitchFamily="34" charset="0"/>
              </a:defRPr>
            </a:lvl1pPr>
          </a:lstStyle>
          <a:p>
            <a:pPr lvl="0"/>
            <a:r>
              <a:rPr lang="en-US" dirty="0"/>
              <a:t>Subtitle</a:t>
            </a:r>
          </a:p>
        </p:txBody>
      </p:sp>
      <p:sp>
        <p:nvSpPr>
          <p:cNvPr id="16" name="Text Placeholder 7">
            <a:extLst>
              <a:ext uri="{FF2B5EF4-FFF2-40B4-BE49-F238E27FC236}">
                <a16:creationId xmlns:a16="http://schemas.microsoft.com/office/drawing/2014/main" id="{660ACEF1-BD5D-4610-8844-1FC0C9925C9D}"/>
              </a:ext>
            </a:extLst>
          </p:cNvPr>
          <p:cNvSpPr>
            <a:spLocks noGrp="1"/>
          </p:cNvSpPr>
          <p:nvPr>
            <p:ph type="body" sz="quarter" idx="40"/>
          </p:nvPr>
        </p:nvSpPr>
        <p:spPr>
          <a:xfrm>
            <a:off x="3046130" y="2026887"/>
            <a:ext cx="8536303" cy="1712202"/>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F8D3BFCE-9E93-45A7-913C-D16B5348B36D}"/>
              </a:ext>
            </a:extLst>
          </p:cNvPr>
          <p:cNvSpPr>
            <a:spLocks noGrp="1"/>
          </p:cNvSpPr>
          <p:nvPr>
            <p:ph type="body" sz="quarter" idx="41"/>
          </p:nvPr>
        </p:nvSpPr>
        <p:spPr>
          <a:xfrm>
            <a:off x="3042416" y="4318623"/>
            <a:ext cx="8539984" cy="1712202"/>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7">
            <a:extLst>
              <a:ext uri="{FF2B5EF4-FFF2-40B4-BE49-F238E27FC236}">
                <a16:creationId xmlns:a16="http://schemas.microsoft.com/office/drawing/2014/main" id="{0A1B6D01-9A93-4FBC-8AC7-C41C0C36BA36}"/>
              </a:ext>
            </a:extLst>
          </p:cNvPr>
          <p:cNvSpPr>
            <a:spLocks noGrp="1"/>
          </p:cNvSpPr>
          <p:nvPr>
            <p:ph type="body" sz="quarter" idx="11" hasCustomPrompt="1"/>
          </p:nvPr>
        </p:nvSpPr>
        <p:spPr>
          <a:xfrm>
            <a:off x="609600" y="374069"/>
            <a:ext cx="9684328" cy="921331"/>
          </a:xfrm>
          <a:prstGeom prst="rect">
            <a:avLst/>
          </a:prstGeom>
        </p:spPr>
        <p:txBody>
          <a:bodyPr lIns="0" tIns="0" rIns="0" bIns="0">
            <a:noAutofit/>
          </a:bodyPr>
          <a:lstStyle>
            <a:lvl1pPr marL="0" indent="0">
              <a:lnSpc>
                <a:spcPct val="100000"/>
              </a:lnSpc>
              <a:buNone/>
              <a:defRPr sz="2800" b="1" i="0">
                <a:solidFill>
                  <a:schemeClr val="tx1"/>
                </a:solidFill>
                <a:latin typeface="+mj-lt"/>
                <a:cs typeface="Segoe UI" panose="020B0502040204020203" pitchFamily="34" charset="0"/>
              </a:defRPr>
            </a:lvl1pPr>
          </a:lstStyle>
          <a:p>
            <a:pPr lvl="0"/>
            <a:r>
              <a:rPr lang="en-US" dirty="0"/>
              <a:t>Title placeholder</a:t>
            </a:r>
          </a:p>
        </p:txBody>
      </p:sp>
      <p:sp>
        <p:nvSpPr>
          <p:cNvPr id="11" name="Slide Number Placeholder 5">
            <a:extLst>
              <a:ext uri="{FF2B5EF4-FFF2-40B4-BE49-F238E27FC236}">
                <a16:creationId xmlns:a16="http://schemas.microsoft.com/office/drawing/2014/main" id="{E9F7D7DB-8BB3-4EEB-A830-BF3462B563FA}"/>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12" name="Text Placeholder 8">
            <a:extLst>
              <a:ext uri="{FF2B5EF4-FFF2-40B4-BE49-F238E27FC236}">
                <a16:creationId xmlns:a16="http://schemas.microsoft.com/office/drawing/2014/main" id="{83EAABFD-AC7B-4719-BDF0-36DD2FB6C15A}"/>
              </a:ext>
            </a:extLst>
          </p:cNvPr>
          <p:cNvSpPr>
            <a:spLocks noGrp="1"/>
          </p:cNvSpPr>
          <p:nvPr>
            <p:ph type="body" sz="quarter" idx="13" hasCustomPrompt="1"/>
          </p:nvPr>
        </p:nvSpPr>
        <p:spPr>
          <a:xfrm>
            <a:off x="609600" y="6310427"/>
            <a:ext cx="1009650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2326242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2_With image">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CC02297B-6517-4F8F-92DF-03ED0886C6B7}"/>
              </a:ext>
            </a:extLst>
          </p:cNvPr>
          <p:cNvSpPr>
            <a:spLocks noGrp="1"/>
          </p:cNvSpPr>
          <p:nvPr>
            <p:ph type="body" sz="quarter" idx="11" hasCustomPrompt="1"/>
          </p:nvPr>
        </p:nvSpPr>
        <p:spPr>
          <a:xfrm>
            <a:off x="505097" y="3022186"/>
            <a:ext cx="3013166" cy="813627"/>
          </a:xfrm>
          <a:prstGeom prst="rect">
            <a:avLst/>
          </a:prstGeom>
        </p:spPr>
        <p:txBody>
          <a:bodyPr anchor="ctr"/>
          <a:lstStyle>
            <a:lvl1pPr marL="0" indent="0" algn="ctr">
              <a:lnSpc>
                <a:spcPct val="100000"/>
              </a:lnSpc>
              <a:buNone/>
              <a:defRPr sz="4000" b="1" i="0">
                <a:solidFill>
                  <a:schemeClr val="bg1"/>
                </a:solidFill>
                <a:latin typeface="+mj-lt"/>
                <a:cs typeface="Segoe UI" panose="020B0502040204020203" pitchFamily="34" charset="0"/>
              </a:defRPr>
            </a:lvl1pPr>
          </a:lstStyle>
          <a:p>
            <a:pPr lvl="0"/>
            <a:r>
              <a:rPr lang="en-US" dirty="0"/>
              <a:t>Agenda</a:t>
            </a:r>
          </a:p>
        </p:txBody>
      </p:sp>
      <p:sp>
        <p:nvSpPr>
          <p:cNvPr id="11" name="Text Placeholder 7">
            <a:extLst>
              <a:ext uri="{FF2B5EF4-FFF2-40B4-BE49-F238E27FC236}">
                <a16:creationId xmlns:a16="http://schemas.microsoft.com/office/drawing/2014/main" id="{5FC9CB7E-AA0A-4F34-AA40-C5181A71C75D}"/>
              </a:ext>
            </a:extLst>
          </p:cNvPr>
          <p:cNvSpPr>
            <a:spLocks noGrp="1"/>
          </p:cNvSpPr>
          <p:nvPr>
            <p:ph type="body" sz="quarter" idx="40"/>
          </p:nvPr>
        </p:nvSpPr>
        <p:spPr>
          <a:xfrm>
            <a:off x="4285354" y="1110458"/>
            <a:ext cx="7291603" cy="4637084"/>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BB9546A4-89E7-47B6-A79D-6E628E1C8CC6}"/>
              </a:ext>
            </a:extLst>
          </p:cNvPr>
          <p:cNvSpPr>
            <a:spLocks noGrp="1"/>
          </p:cNvSpPr>
          <p:nvPr>
            <p:ph type="pic" sz="quarter" idx="14"/>
          </p:nvPr>
        </p:nvSpPr>
        <p:spPr>
          <a:xfrm>
            <a:off x="0" y="0"/>
            <a:ext cx="4040188" cy="6857999"/>
          </a:xfrm>
          <a:prstGeom prst="rect">
            <a:avLst/>
          </a:prstGeom>
        </p:spPr>
        <p:txBody>
          <a:bodyPr vert="horz" anchor="t"/>
          <a:lstStyle>
            <a:lvl1pPr marL="0" indent="0" algn="ctr">
              <a:buNone/>
              <a:defRPr sz="4000"/>
            </a:lvl1pPr>
          </a:lstStyle>
          <a:p>
            <a:endParaRPr lang="en-US" dirty="0"/>
          </a:p>
        </p:txBody>
      </p:sp>
      <p:sp>
        <p:nvSpPr>
          <p:cNvPr id="7" name="Text Placeholder 7">
            <a:extLst>
              <a:ext uri="{FF2B5EF4-FFF2-40B4-BE49-F238E27FC236}">
                <a16:creationId xmlns:a16="http://schemas.microsoft.com/office/drawing/2014/main" id="{EBA52559-7D46-40BD-8360-82699846578B}"/>
              </a:ext>
            </a:extLst>
          </p:cNvPr>
          <p:cNvSpPr>
            <a:spLocks noGrp="1"/>
          </p:cNvSpPr>
          <p:nvPr>
            <p:ph type="body" sz="quarter" idx="41"/>
          </p:nvPr>
        </p:nvSpPr>
        <p:spPr>
          <a:xfrm>
            <a:off x="546712" y="3022186"/>
            <a:ext cx="2946763" cy="813627"/>
          </a:xfrm>
          <a:prstGeom prst="rect">
            <a:avLst/>
          </a:prstGeom>
        </p:spPr>
        <p:txBody>
          <a:bodyPr lIns="0" rIns="0" anchor="ctr"/>
          <a:lstStyle>
            <a:lvl1pPr marL="0" indent="0" algn="ctr">
              <a:lnSpc>
                <a:spcPct val="100000"/>
              </a:lnSpc>
              <a:spcBef>
                <a:spcPts val="0"/>
              </a:spcBef>
              <a:buNone/>
              <a:defRPr sz="4000" b="1" i="0">
                <a:solidFill>
                  <a:schemeClr val="tx1"/>
                </a:solidFill>
                <a:latin typeface="+mj-lt"/>
                <a:cs typeface="Segoe UI" panose="020B0502040204020203" pitchFamily="34" charset="0"/>
              </a:defRPr>
            </a:lvl1pPr>
          </a:lstStyle>
          <a:p>
            <a:pPr lvl="0"/>
            <a:endParaRPr lang="en-US" dirty="0"/>
          </a:p>
        </p:txBody>
      </p:sp>
      <p:sp>
        <p:nvSpPr>
          <p:cNvPr id="8" name="Slide Number Placeholder 5">
            <a:extLst>
              <a:ext uri="{FF2B5EF4-FFF2-40B4-BE49-F238E27FC236}">
                <a16:creationId xmlns:a16="http://schemas.microsoft.com/office/drawing/2014/main" id="{AADC22A4-E499-4E9A-8BA0-67019C2913C3}"/>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9" name="Text Placeholder 8">
            <a:extLst>
              <a:ext uri="{FF2B5EF4-FFF2-40B4-BE49-F238E27FC236}">
                <a16:creationId xmlns:a16="http://schemas.microsoft.com/office/drawing/2014/main" id="{2394DC0C-7916-45AE-B290-91055815E053}"/>
              </a:ext>
            </a:extLst>
          </p:cNvPr>
          <p:cNvSpPr>
            <a:spLocks noGrp="1"/>
          </p:cNvSpPr>
          <p:nvPr>
            <p:ph type="body" sz="quarter" idx="13" hasCustomPrompt="1"/>
          </p:nvPr>
        </p:nvSpPr>
        <p:spPr>
          <a:xfrm>
            <a:off x="4285354" y="6310427"/>
            <a:ext cx="6420745"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425658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s 1_Commentary slid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9AFC478-C6C2-444F-BD09-C4C12413BACF}"/>
              </a:ext>
            </a:extLst>
          </p:cNvPr>
          <p:cNvGrpSpPr/>
          <p:nvPr userDrawn="1"/>
        </p:nvGrpSpPr>
        <p:grpSpPr>
          <a:xfrm>
            <a:off x="9093666" y="0"/>
            <a:ext cx="3098334" cy="6858000"/>
            <a:chOff x="9080984" y="925522"/>
            <a:chExt cx="2769816" cy="5190565"/>
          </a:xfrm>
        </p:grpSpPr>
        <p:sp>
          <p:nvSpPr>
            <p:cNvPr id="4" name="Rectangle 3">
              <a:extLst>
                <a:ext uri="{FF2B5EF4-FFF2-40B4-BE49-F238E27FC236}">
                  <a16:creationId xmlns:a16="http://schemas.microsoft.com/office/drawing/2014/main" id="{10A4381C-BCDD-44E1-BE2F-8EAF350F2C60}"/>
                </a:ext>
              </a:extLst>
            </p:cNvPr>
            <p:cNvSpPr/>
            <p:nvPr userDrawn="1"/>
          </p:nvSpPr>
          <p:spPr>
            <a:xfrm>
              <a:off x="9081548" y="925522"/>
              <a:ext cx="2769252" cy="51905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dirty="0">
                <a:solidFill>
                  <a:schemeClr val="tx1"/>
                </a:solidFill>
              </a:endParaRPr>
            </a:p>
          </p:txBody>
        </p:sp>
        <p:sp>
          <p:nvSpPr>
            <p:cNvPr id="5" name="Isosceles Triangle 4">
              <a:extLst>
                <a:ext uri="{FF2B5EF4-FFF2-40B4-BE49-F238E27FC236}">
                  <a16:creationId xmlns:a16="http://schemas.microsoft.com/office/drawing/2014/main" id="{25A3F4E4-982E-46E5-81DC-6F33DA6CFE32}"/>
                </a:ext>
              </a:extLst>
            </p:cNvPr>
            <p:cNvSpPr/>
            <p:nvPr userDrawn="1"/>
          </p:nvSpPr>
          <p:spPr>
            <a:xfrm rot="5400000">
              <a:off x="8959955" y="3377379"/>
              <a:ext cx="600635" cy="358577"/>
            </a:xfrm>
            <a:prstGeom prst="triangle">
              <a:avLst>
                <a:gd name="adj" fmla="val 489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dirty="0">
                <a:solidFill>
                  <a:schemeClr val="tx1"/>
                </a:solidFill>
              </a:endParaRPr>
            </a:p>
          </p:txBody>
        </p:sp>
      </p:grpSp>
      <p:sp>
        <p:nvSpPr>
          <p:cNvPr id="7" name="Text Placeholder 6">
            <a:extLst>
              <a:ext uri="{FF2B5EF4-FFF2-40B4-BE49-F238E27FC236}">
                <a16:creationId xmlns:a16="http://schemas.microsoft.com/office/drawing/2014/main" id="{D5BBFC67-D2A6-4650-973A-AF306C36F049}"/>
              </a:ext>
            </a:extLst>
          </p:cNvPr>
          <p:cNvSpPr>
            <a:spLocks noGrp="1"/>
          </p:cNvSpPr>
          <p:nvPr>
            <p:ph type="body" sz="quarter" idx="36"/>
          </p:nvPr>
        </p:nvSpPr>
        <p:spPr>
          <a:xfrm>
            <a:off x="9494838" y="1494609"/>
            <a:ext cx="2125662" cy="3883025"/>
          </a:xfrm>
          <a:prstGeom prst="rect">
            <a:avLst/>
          </a:prstGeom>
        </p:spPr>
        <p:txBody>
          <a:bodyPr lIns="0" rIns="0" numCol="1"/>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1">
                <a:solidFill>
                  <a:schemeClr val="bg1"/>
                </a:solidFill>
                <a:latin typeface="+mn-lt"/>
              </a:defRPr>
            </a:lvl1pPr>
            <a:lvl3pPr marL="914400" marR="0" indent="-163513" algn="l" defTabSz="914400" rtl="0" eaLnBrk="1" fontAlgn="auto" latinLnBrk="0" hangingPunct="1">
              <a:lnSpc>
                <a:spcPct val="100000"/>
              </a:lnSpc>
              <a:spcBef>
                <a:spcPts val="24"/>
              </a:spcBef>
              <a:spcAft>
                <a:spcPts val="0"/>
              </a:spcAft>
              <a:buClrTx/>
              <a:buSzTx/>
              <a:buFont typeface="Segoe UI" panose="020B0502040204020203" pitchFamily="34" charset="0"/>
              <a:buChar char="−"/>
              <a:tabLst/>
              <a:defRPr sz="1600">
                <a:solidFill>
                  <a:schemeClr val="bg1"/>
                </a:solidFill>
                <a:latin typeface="+mn-lt"/>
              </a:defRPr>
            </a:lvl3pPr>
            <a:lvl4pPr marL="1353312" marR="0" indent="0" algn="l" defTabSz="914400" rtl="0" eaLnBrk="1" fontAlgn="auto" latinLnBrk="0" hangingPunct="1">
              <a:lnSpc>
                <a:spcPct val="100000"/>
              </a:lnSpc>
              <a:spcBef>
                <a:spcPts val="24"/>
              </a:spcBef>
              <a:spcAft>
                <a:spcPts val="0"/>
              </a:spcAft>
              <a:buClrTx/>
              <a:buSzTx/>
              <a:buFont typeface="Arial" panose="020B0604020202020204" pitchFamily="34" charset="0"/>
              <a:buNone/>
              <a:tabLst/>
              <a:defRPr sz="1600">
                <a:solidFill>
                  <a:schemeClr val="bg1"/>
                </a:solidFill>
              </a:defRPr>
            </a:lvl4pPr>
            <a:lvl5pPr marL="1410462" marR="0" indent="-285750" algn="l" defTabSz="914400" rtl="0" eaLnBrk="1" fontAlgn="auto" latinLnBrk="0" hangingPunct="1">
              <a:lnSpc>
                <a:spcPct val="100000"/>
              </a:lnSpc>
              <a:spcBef>
                <a:spcPts val="24"/>
              </a:spcBef>
              <a:spcAft>
                <a:spcPts val="0"/>
              </a:spcAft>
              <a:buClrTx/>
              <a:buSzTx/>
              <a:buFont typeface="Segoe UI" panose="020B0502040204020203" pitchFamily="34" charset="0"/>
              <a:buChar char="−"/>
              <a:tabLst/>
              <a:defRPr/>
            </a:lvl5pPr>
            <a:lvl7pPr marL="1801368" marR="0" indent="-219456" algn="l" defTabSz="914400" rtl="0" eaLnBrk="1" fontAlgn="auto" latinLnBrk="0" hangingPunct="1">
              <a:lnSpc>
                <a:spcPct val="100000"/>
              </a:lnSpc>
              <a:spcBef>
                <a:spcPts val="24"/>
              </a:spcBef>
              <a:spcAft>
                <a:spcPts val="0"/>
              </a:spcAft>
              <a:buClrTx/>
              <a:buSzTx/>
              <a:buFont typeface="Arial" panose="020B0604020202020204" pitchFamily="34" charset="0"/>
              <a:buChar char="•"/>
              <a:tabLst/>
              <a:defRPr/>
            </a:lvl7pPr>
            <a:lvl9pPr marL="2324862" marR="0" indent="-285750" algn="l" defTabSz="914400" rtl="0" eaLnBrk="1" fontAlgn="auto" latinLnBrk="0" hangingPunct="1">
              <a:lnSpc>
                <a:spcPct val="100000"/>
              </a:lnSpc>
              <a:spcBef>
                <a:spcPts val="24"/>
              </a:spcBef>
              <a:spcAft>
                <a:spcPts val="0"/>
              </a:spcAft>
              <a:buClrTx/>
              <a:buSzTx/>
              <a:buFont typeface="Segoe UI" panose="020B0502040204020203" pitchFamily="34" charset="0"/>
              <a:buChar char="»"/>
              <a:tabLst/>
              <a:defRPr sz="1600"/>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p>
          <a:p>
            <a:pPr marL="429768" marR="0" lvl="2" indent="-219456" algn="l" defTabSz="914400" rtl="0" eaLnBrk="1" fontAlgn="auto" latinLnBrk="0" hangingPunct="1">
              <a:lnSpc>
                <a:spcPct val="100000"/>
              </a:lnSpc>
              <a:spcBef>
                <a:spcPts val="360"/>
              </a:spcBef>
              <a:spcAft>
                <a:spcPts val="0"/>
              </a:spcAft>
              <a:buClrTx/>
              <a:buSzTx/>
              <a:buFont typeface="Arial" panose="020B0604020202020204" pitchFamily="34" charset="0"/>
              <a:buChar char="•"/>
              <a:tabLst/>
              <a:defRPr/>
            </a:pPr>
            <a:r>
              <a:rPr lang="en-US" dirty="0"/>
              <a:t>Second level</a:t>
            </a:r>
          </a:p>
          <a:p>
            <a:pPr marL="1037844" marR="0" lvl="2" indent="-285750" algn="l" defTabSz="914400" rtl="0" eaLnBrk="1" fontAlgn="auto" latinLnBrk="0" hangingPunct="1">
              <a:lnSpc>
                <a:spcPct val="100000"/>
              </a:lnSpc>
              <a:spcBef>
                <a:spcPts val="24"/>
              </a:spcBef>
              <a:spcAft>
                <a:spcPts val="0"/>
              </a:spcAft>
              <a:buClrTx/>
              <a:buSzTx/>
              <a:buFont typeface="Segoe UI" panose="020B0502040204020203" pitchFamily="34" charset="0"/>
              <a:buChar char="−"/>
              <a:tabLst/>
              <a:defRPr/>
            </a:pPr>
            <a:r>
              <a:rPr lang="en-US" dirty="0"/>
              <a:t>Third level</a:t>
            </a:r>
          </a:p>
          <a:p>
            <a:pPr marL="1572768" marR="0" lvl="3" indent="-219456" algn="l" defTabSz="914400" rtl="0" eaLnBrk="1" fontAlgn="auto" latinLnBrk="0" hangingPunct="1">
              <a:lnSpc>
                <a:spcPct val="100000"/>
              </a:lnSpc>
              <a:spcBef>
                <a:spcPts val="24"/>
              </a:spcBef>
              <a:spcAft>
                <a:spcPts val="0"/>
              </a:spcAft>
              <a:buClrTx/>
              <a:buSzTx/>
              <a:buFont typeface="Arial" panose="020B0604020202020204" pitchFamily="34" charset="0"/>
              <a:buChar char="•"/>
              <a:tabLst/>
              <a:defRPr/>
            </a:pPr>
            <a:endParaRPr lang="en-US" dirty="0"/>
          </a:p>
        </p:txBody>
      </p:sp>
      <p:sp>
        <p:nvSpPr>
          <p:cNvPr id="17" name="Text Placeholder 7">
            <a:extLst>
              <a:ext uri="{FF2B5EF4-FFF2-40B4-BE49-F238E27FC236}">
                <a16:creationId xmlns:a16="http://schemas.microsoft.com/office/drawing/2014/main" id="{50368102-7052-42BB-A021-3B703572B452}"/>
              </a:ext>
            </a:extLst>
          </p:cNvPr>
          <p:cNvSpPr>
            <a:spLocks noGrp="1"/>
          </p:cNvSpPr>
          <p:nvPr>
            <p:ph type="body" sz="quarter" idx="39"/>
          </p:nvPr>
        </p:nvSpPr>
        <p:spPr>
          <a:xfrm>
            <a:off x="609600" y="1600200"/>
            <a:ext cx="8420292" cy="4419600"/>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a:extLst>
              <a:ext uri="{FF2B5EF4-FFF2-40B4-BE49-F238E27FC236}">
                <a16:creationId xmlns:a16="http://schemas.microsoft.com/office/drawing/2014/main" id="{DC2526C2-1FFC-46AA-8D94-54853FBCAB7C}"/>
              </a:ext>
            </a:extLst>
          </p:cNvPr>
          <p:cNvSpPr>
            <a:spLocks noGrp="1"/>
          </p:cNvSpPr>
          <p:nvPr>
            <p:ph type="body" sz="quarter" idx="11" hasCustomPrompt="1"/>
          </p:nvPr>
        </p:nvSpPr>
        <p:spPr>
          <a:xfrm>
            <a:off x="623455" y="360214"/>
            <a:ext cx="8420100" cy="805113"/>
          </a:xfrm>
          <a:prstGeom prst="rect">
            <a:avLst/>
          </a:prstGeom>
        </p:spPr>
        <p:txBody>
          <a:bodyPr lIns="0" tIns="0" rIns="0" bIns="0">
            <a:noAutofit/>
          </a:bodyPr>
          <a:lstStyle>
            <a:lvl1pPr marL="0" indent="0">
              <a:lnSpc>
                <a:spcPct val="100000"/>
              </a:lnSpc>
              <a:buNone/>
              <a:defRPr sz="2800" b="1" i="0">
                <a:solidFill>
                  <a:schemeClr val="tx1"/>
                </a:solidFill>
                <a:latin typeface="+mj-lt"/>
                <a:cs typeface="Segoe UI" panose="020B0502040204020203" pitchFamily="34" charset="0"/>
              </a:defRPr>
            </a:lvl1pPr>
          </a:lstStyle>
          <a:p>
            <a:pPr lvl="0"/>
            <a:r>
              <a:rPr lang="en-US" dirty="0"/>
              <a:t>Title placeholder</a:t>
            </a:r>
          </a:p>
        </p:txBody>
      </p:sp>
      <p:sp>
        <p:nvSpPr>
          <p:cNvPr id="13" name="Slide Number Placeholder 5">
            <a:extLst>
              <a:ext uri="{FF2B5EF4-FFF2-40B4-BE49-F238E27FC236}">
                <a16:creationId xmlns:a16="http://schemas.microsoft.com/office/drawing/2014/main" id="{09226CF7-FE10-481A-B7A3-6DED341F01D2}"/>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15" name="Text Placeholder 8">
            <a:extLst>
              <a:ext uri="{FF2B5EF4-FFF2-40B4-BE49-F238E27FC236}">
                <a16:creationId xmlns:a16="http://schemas.microsoft.com/office/drawing/2014/main" id="{D194FB96-26A4-4F53-A24F-922677FD47EF}"/>
              </a:ext>
            </a:extLst>
          </p:cNvPr>
          <p:cNvSpPr>
            <a:spLocks noGrp="1"/>
          </p:cNvSpPr>
          <p:nvPr>
            <p:ph type="body" sz="quarter" idx="13" hasCustomPrompt="1"/>
          </p:nvPr>
        </p:nvSpPr>
        <p:spPr>
          <a:xfrm>
            <a:off x="609600" y="6310427"/>
            <a:ext cx="842010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4093706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ur/Image block slides1">
    <p:spTree>
      <p:nvGrpSpPr>
        <p:cNvPr id="1" name=""/>
        <p:cNvGrpSpPr/>
        <p:nvPr/>
      </p:nvGrpSpPr>
      <p:grpSpPr>
        <a:xfrm>
          <a:off x="0" y="0"/>
          <a:ext cx="0" cy="0"/>
          <a:chOff x="0" y="0"/>
          <a:chExt cx="0" cy="0"/>
        </a:xfrm>
      </p:grpSpPr>
      <p:sp>
        <p:nvSpPr>
          <p:cNvPr id="2" name="Pentagon 1">
            <a:extLst>
              <a:ext uri="{FF2B5EF4-FFF2-40B4-BE49-F238E27FC236}">
                <a16:creationId xmlns:a16="http://schemas.microsoft.com/office/drawing/2014/main" id="{DF0E0A3A-3A7B-164B-AD0E-BBEEEFF4F847}"/>
              </a:ext>
            </a:extLst>
          </p:cNvPr>
          <p:cNvSpPr/>
          <p:nvPr userDrawn="1"/>
        </p:nvSpPr>
        <p:spPr bwMode="blackGray">
          <a:xfrm>
            <a:off x="0" y="0"/>
            <a:ext cx="6363546" cy="6857999"/>
          </a:xfrm>
          <a:prstGeom prst="homePlate">
            <a:avLst>
              <a:gd name="adj" fmla="val 12939"/>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0"/>
              </a:spcAft>
            </a:pPr>
            <a:endParaRPr lang="en-US" sz="1200" dirty="0">
              <a:solidFill>
                <a:schemeClr val="tx1"/>
              </a:solidFill>
              <a:latin typeface="Trebuchet MS" panose="020B0603020202020204" pitchFamily="34" charset="0"/>
            </a:endParaRPr>
          </a:p>
        </p:txBody>
      </p:sp>
      <p:sp>
        <p:nvSpPr>
          <p:cNvPr id="9" name="Text Placeholder 10">
            <a:extLst>
              <a:ext uri="{FF2B5EF4-FFF2-40B4-BE49-F238E27FC236}">
                <a16:creationId xmlns:a16="http://schemas.microsoft.com/office/drawing/2014/main" id="{5409FB8E-8A87-5747-B0DD-DE4C9548E5F7}"/>
              </a:ext>
            </a:extLst>
          </p:cNvPr>
          <p:cNvSpPr>
            <a:spLocks noGrp="1"/>
          </p:cNvSpPr>
          <p:nvPr>
            <p:ph type="body" sz="quarter" idx="31"/>
          </p:nvPr>
        </p:nvSpPr>
        <p:spPr>
          <a:xfrm>
            <a:off x="581297" y="1817466"/>
            <a:ext cx="4741104" cy="3223067"/>
          </a:xfrm>
          <a:prstGeom prst="rect">
            <a:avLst/>
          </a:prstGeom>
        </p:spPr>
        <p:txBody>
          <a:bodyPr lIns="0" tIns="0" rIns="0" bIns="0" numCol="1" spcCol="180000"/>
          <a:lstStyle>
            <a:lvl1pPr marL="0" indent="0" algn="l">
              <a:lnSpc>
                <a:spcPct val="90000"/>
              </a:lnSpc>
              <a:spcBef>
                <a:spcPts val="0"/>
              </a:spcBef>
              <a:buNone/>
              <a:defRPr sz="2800" b="1">
                <a:solidFill>
                  <a:schemeClr val="tx1"/>
                </a:solidFill>
                <a:latin typeface="+mj-lt"/>
                <a:cs typeface="Segoe UI" panose="020B0502040204020203" pitchFamily="34" charset="0"/>
              </a:defRPr>
            </a:lvl1pPr>
          </a:lstStyle>
          <a:p>
            <a:pPr lvl="0"/>
            <a:endParaRPr lang="en-US" dirty="0"/>
          </a:p>
        </p:txBody>
      </p:sp>
      <p:sp>
        <p:nvSpPr>
          <p:cNvPr id="8" name="Text Placeholder 7">
            <a:extLst>
              <a:ext uri="{FF2B5EF4-FFF2-40B4-BE49-F238E27FC236}">
                <a16:creationId xmlns:a16="http://schemas.microsoft.com/office/drawing/2014/main" id="{E20C7624-0216-4C1C-9F2F-BECA112958C7}"/>
              </a:ext>
            </a:extLst>
          </p:cNvPr>
          <p:cNvSpPr>
            <a:spLocks noGrp="1"/>
          </p:cNvSpPr>
          <p:nvPr>
            <p:ph type="body" sz="quarter" idx="40"/>
          </p:nvPr>
        </p:nvSpPr>
        <p:spPr>
          <a:xfrm>
            <a:off x="6644640" y="1817466"/>
            <a:ext cx="4932318" cy="3223067"/>
          </a:xfrm>
          <a:prstGeom prst="rect">
            <a:avLst/>
          </a:prstGeom>
        </p:spPr>
        <p:txBody>
          <a:bodyPr lIns="0" tIns="0" rIns="0" b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E28EFB9-A4B1-4349-9AA6-7BCCDF1CC911}"/>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7" name="Text Placeholder 8">
            <a:extLst>
              <a:ext uri="{FF2B5EF4-FFF2-40B4-BE49-F238E27FC236}">
                <a16:creationId xmlns:a16="http://schemas.microsoft.com/office/drawing/2014/main" id="{804B92B8-F5AE-41BB-8789-0A7049D30C35}"/>
              </a:ext>
            </a:extLst>
          </p:cNvPr>
          <p:cNvSpPr>
            <a:spLocks noGrp="1"/>
          </p:cNvSpPr>
          <p:nvPr>
            <p:ph type="body" sz="quarter" idx="13" hasCustomPrompt="1"/>
          </p:nvPr>
        </p:nvSpPr>
        <p:spPr>
          <a:xfrm>
            <a:off x="6096000" y="6310427"/>
            <a:ext cx="461010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941445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ur/Image block slides4">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8E77BE7-B000-49C4-A00A-AB439F8EC63D}"/>
              </a:ext>
            </a:extLst>
          </p:cNvPr>
          <p:cNvSpPr>
            <a:spLocks noGrp="1"/>
          </p:cNvSpPr>
          <p:nvPr>
            <p:ph type="body" sz="quarter" idx="40"/>
          </p:nvPr>
        </p:nvSpPr>
        <p:spPr>
          <a:xfrm>
            <a:off x="6644640" y="1817466"/>
            <a:ext cx="4932318" cy="3223067"/>
          </a:xfrm>
          <a:prstGeom prst="rect">
            <a:avLst/>
          </a:prstGeom>
        </p:spPr>
        <p:txBody>
          <a:bodyPr wrap="square" lIns="0" tIns="0" rIns="0" b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9D89D1E3-6FE8-416A-9583-65BA2A1CDE46}"/>
              </a:ext>
            </a:extLst>
          </p:cNvPr>
          <p:cNvSpPr>
            <a:spLocks noGrp="1"/>
          </p:cNvSpPr>
          <p:nvPr>
            <p:ph type="pic" sz="quarter" idx="36"/>
          </p:nvPr>
        </p:nvSpPr>
        <p:spPr>
          <a:xfrm>
            <a:off x="0" y="0"/>
            <a:ext cx="6364224" cy="6858000"/>
          </a:xfrm>
          <a:prstGeom prst="homePlate">
            <a:avLst>
              <a:gd name="adj" fmla="val 13043"/>
            </a:avLst>
          </a:prstGeom>
        </p:spPr>
        <p:txBody>
          <a:bodyPr anchor="ctr"/>
          <a:lstStyle>
            <a:lvl1pPr marL="0" indent="0" algn="ctr">
              <a:buNone/>
              <a:defRPr sz="4000">
                <a:solidFill>
                  <a:schemeClr val="tx1"/>
                </a:solidFill>
              </a:defRPr>
            </a:lvl1pPr>
          </a:lstStyle>
          <a:p>
            <a:endParaRPr lang="en-US" dirty="0"/>
          </a:p>
        </p:txBody>
      </p:sp>
      <p:sp>
        <p:nvSpPr>
          <p:cNvPr id="5" name="Slide Number Placeholder 5">
            <a:extLst>
              <a:ext uri="{FF2B5EF4-FFF2-40B4-BE49-F238E27FC236}">
                <a16:creationId xmlns:a16="http://schemas.microsoft.com/office/drawing/2014/main" id="{B5B10AD2-7733-4F91-8C17-DAC9F84E0632}"/>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6" name="Text Placeholder 8">
            <a:extLst>
              <a:ext uri="{FF2B5EF4-FFF2-40B4-BE49-F238E27FC236}">
                <a16:creationId xmlns:a16="http://schemas.microsoft.com/office/drawing/2014/main" id="{A1BC9707-17BC-4B23-AAA4-3F6593C92E1A}"/>
              </a:ext>
            </a:extLst>
          </p:cNvPr>
          <p:cNvSpPr>
            <a:spLocks noGrp="1"/>
          </p:cNvSpPr>
          <p:nvPr>
            <p:ph type="body" sz="quarter" idx="13" hasCustomPrompt="1"/>
          </p:nvPr>
        </p:nvSpPr>
        <p:spPr>
          <a:xfrm>
            <a:off x="6096000" y="6310427"/>
            <a:ext cx="461010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3173063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ur/Image block slides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68CDDDA-1C0A-4EF6-B8D8-5DDA59B5E0F8}"/>
              </a:ext>
            </a:extLst>
          </p:cNvPr>
          <p:cNvSpPr/>
          <p:nvPr userDrawn="1"/>
        </p:nvSpPr>
        <p:spPr bwMode="ltGray">
          <a:xfrm>
            <a:off x="0" y="0"/>
            <a:ext cx="3606999"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00000"/>
              </a:lnSpc>
              <a:spcAft>
                <a:spcPts val="1000"/>
              </a:spcAft>
            </a:pPr>
            <a:endParaRPr lang="en-US" sz="1200" dirty="0">
              <a:solidFill>
                <a:schemeClr val="bg1"/>
              </a:solidFill>
              <a:latin typeface="+mj-lt"/>
            </a:endParaRPr>
          </a:p>
        </p:txBody>
      </p:sp>
      <p:sp>
        <p:nvSpPr>
          <p:cNvPr id="9" name="Text Placeholder 7">
            <a:extLst>
              <a:ext uri="{FF2B5EF4-FFF2-40B4-BE49-F238E27FC236}">
                <a16:creationId xmlns:a16="http://schemas.microsoft.com/office/drawing/2014/main" id="{95A0437C-CE27-4553-A80C-BB250D90E8FD}"/>
              </a:ext>
            </a:extLst>
          </p:cNvPr>
          <p:cNvSpPr>
            <a:spLocks noGrp="1"/>
          </p:cNvSpPr>
          <p:nvPr>
            <p:ph type="body" sz="quarter" idx="40"/>
          </p:nvPr>
        </p:nvSpPr>
        <p:spPr>
          <a:xfrm>
            <a:off x="4847806" y="1128183"/>
            <a:ext cx="6734594" cy="4601633"/>
          </a:xfrm>
          <a:prstGeom prst="rect">
            <a:avLst/>
          </a:prstGeom>
        </p:spPr>
        <p:txBody>
          <a:bodyPr l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Isosceles Triangle 1">
            <a:extLst>
              <a:ext uri="{FF2B5EF4-FFF2-40B4-BE49-F238E27FC236}">
                <a16:creationId xmlns:a16="http://schemas.microsoft.com/office/drawing/2014/main" id="{88260A45-39E4-4751-9647-64139CEAEACE}"/>
              </a:ext>
            </a:extLst>
          </p:cNvPr>
          <p:cNvSpPr/>
          <p:nvPr userDrawn="1"/>
        </p:nvSpPr>
        <p:spPr>
          <a:xfrm rot="5400000">
            <a:off x="505560" y="3077623"/>
            <a:ext cx="6881813" cy="678941"/>
          </a:xfrm>
          <a:prstGeom prst="triangle">
            <a:avLst>
              <a:gd name="adj" fmla="val 4954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100000"/>
              </a:lnSpc>
              <a:spcAft>
                <a:spcPts val="1000"/>
              </a:spcAft>
            </a:pPr>
            <a:endParaRPr lang="en-US" sz="1200" dirty="0">
              <a:solidFill>
                <a:schemeClr val="bg1"/>
              </a:solidFill>
              <a:latin typeface="+mj-lt"/>
            </a:endParaRPr>
          </a:p>
        </p:txBody>
      </p:sp>
      <p:sp>
        <p:nvSpPr>
          <p:cNvPr id="13" name="Text Placeholder 13">
            <a:extLst>
              <a:ext uri="{FF2B5EF4-FFF2-40B4-BE49-F238E27FC236}">
                <a16:creationId xmlns:a16="http://schemas.microsoft.com/office/drawing/2014/main" id="{323C9F80-D92E-4AAB-9880-7C22117676C7}"/>
              </a:ext>
            </a:extLst>
          </p:cNvPr>
          <p:cNvSpPr>
            <a:spLocks noGrp="1"/>
          </p:cNvSpPr>
          <p:nvPr>
            <p:ph type="body" sz="quarter" idx="11" hasCustomPrompt="1"/>
          </p:nvPr>
        </p:nvSpPr>
        <p:spPr>
          <a:xfrm>
            <a:off x="581025" y="2521382"/>
            <a:ext cx="3329124" cy="1815237"/>
          </a:xfrm>
          <a:prstGeom prst="rect">
            <a:avLst/>
          </a:prstGeom>
        </p:spPr>
        <p:txBody>
          <a:bodyPr lIns="0" anchor="ctr">
            <a:noAutofit/>
          </a:bodyPr>
          <a:lstStyle>
            <a:lvl1pPr marL="0" indent="0" algn="l">
              <a:lnSpc>
                <a:spcPct val="100000"/>
              </a:lnSpc>
              <a:spcBef>
                <a:spcPts val="0"/>
              </a:spcBef>
              <a:buNone/>
              <a:defRPr sz="2800" b="1" i="0">
                <a:solidFill>
                  <a:schemeClr val="tx1"/>
                </a:solidFill>
                <a:latin typeface="+mj-lt"/>
                <a:cs typeface="Segoe UI" panose="020B0502040204020203" pitchFamily="34" charset="0"/>
              </a:defRPr>
            </a:lvl1pPr>
          </a:lstStyle>
          <a:p>
            <a:pPr lvl="0"/>
            <a:r>
              <a:rPr lang="en-US" dirty="0"/>
              <a:t>Click to edit heading text</a:t>
            </a:r>
          </a:p>
        </p:txBody>
      </p:sp>
      <p:sp>
        <p:nvSpPr>
          <p:cNvPr id="7" name="Slide Number Placeholder 5">
            <a:extLst>
              <a:ext uri="{FF2B5EF4-FFF2-40B4-BE49-F238E27FC236}">
                <a16:creationId xmlns:a16="http://schemas.microsoft.com/office/drawing/2014/main" id="{6853C7FF-3470-4874-8102-AD8288DB5590}"/>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8" name="Text Placeholder 8">
            <a:extLst>
              <a:ext uri="{FF2B5EF4-FFF2-40B4-BE49-F238E27FC236}">
                <a16:creationId xmlns:a16="http://schemas.microsoft.com/office/drawing/2014/main" id="{AEDAEB0E-20BE-4D1F-ADA2-4B629BEB9B2E}"/>
              </a:ext>
            </a:extLst>
          </p:cNvPr>
          <p:cNvSpPr>
            <a:spLocks noGrp="1"/>
          </p:cNvSpPr>
          <p:nvPr>
            <p:ph type="body" sz="quarter" idx="13" hasCustomPrompt="1"/>
          </p:nvPr>
        </p:nvSpPr>
        <p:spPr>
          <a:xfrm>
            <a:off x="3910148" y="6310427"/>
            <a:ext cx="6795951"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56211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ur/Image block slides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36513C-095B-403C-AF22-3C5412AC7FEA}"/>
              </a:ext>
            </a:extLst>
          </p:cNvPr>
          <p:cNvSpPr/>
          <p:nvPr userDrawn="1"/>
        </p:nvSpPr>
        <p:spPr>
          <a:xfrm>
            <a:off x="6400800" y="-27710"/>
            <a:ext cx="5791200" cy="68857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sz="1600" b="1" dirty="0">
              <a:solidFill>
                <a:schemeClr val="tx1"/>
              </a:solidFill>
            </a:endParaRPr>
          </a:p>
        </p:txBody>
      </p:sp>
      <p:sp>
        <p:nvSpPr>
          <p:cNvPr id="4" name="Freeform 71">
            <a:extLst>
              <a:ext uri="{FF2B5EF4-FFF2-40B4-BE49-F238E27FC236}">
                <a16:creationId xmlns:a16="http://schemas.microsoft.com/office/drawing/2014/main" id="{4E480058-B51E-4F94-8F19-C770BEA85F0D}"/>
              </a:ext>
            </a:extLst>
          </p:cNvPr>
          <p:cNvSpPr/>
          <p:nvPr userDrawn="1"/>
        </p:nvSpPr>
        <p:spPr>
          <a:xfrm>
            <a:off x="1839016" y="2"/>
            <a:ext cx="8024346" cy="6857996"/>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57706">
              <a:lnSpc>
                <a:spcPct val="100000"/>
              </a:lnSpc>
              <a:spcAft>
                <a:spcPts val="813"/>
              </a:spcAft>
            </a:pPr>
            <a:endParaRPr lang="en-US" sz="975" dirty="0">
              <a:solidFill>
                <a:srgbClr val="FFFFFF"/>
              </a:solidFill>
              <a:latin typeface="Segoe UI"/>
            </a:endParaRPr>
          </a:p>
        </p:txBody>
      </p:sp>
      <p:sp>
        <p:nvSpPr>
          <p:cNvPr id="16" name="Text Placeholder 4">
            <a:extLst>
              <a:ext uri="{FF2B5EF4-FFF2-40B4-BE49-F238E27FC236}">
                <a16:creationId xmlns:a16="http://schemas.microsoft.com/office/drawing/2014/main" id="{63C8D992-F22F-4702-8FB1-3BA4896A8683}"/>
              </a:ext>
            </a:extLst>
          </p:cNvPr>
          <p:cNvSpPr>
            <a:spLocks noGrp="1"/>
          </p:cNvSpPr>
          <p:nvPr>
            <p:ph type="body" sz="quarter" idx="36"/>
          </p:nvPr>
        </p:nvSpPr>
        <p:spPr>
          <a:xfrm>
            <a:off x="9989127" y="1937913"/>
            <a:ext cx="1593273" cy="2963271"/>
          </a:xfrm>
          <a:prstGeom prst="rect">
            <a:avLst/>
          </a:prstGeo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1">
                <a:latin typeface="+mn-lt"/>
                <a:cs typeface="Segoe UI" panose="020B0502040204020203" pitchFamily="34" charset="0"/>
              </a:defRPr>
            </a:lvl1pPr>
            <a:lvl3pPr marL="1037844" marR="0" indent="-285750" algn="l" defTabSz="914400" rtl="0" eaLnBrk="1" fontAlgn="auto" latinLnBrk="0" hangingPunct="1">
              <a:lnSpc>
                <a:spcPct val="100000"/>
              </a:lnSpc>
              <a:spcBef>
                <a:spcPts val="24"/>
              </a:spcBef>
              <a:spcAft>
                <a:spcPts val="0"/>
              </a:spcAft>
              <a:buClrTx/>
              <a:buSzTx/>
              <a:buFont typeface="Segoe UI" panose="020B0502040204020203" pitchFamily="34" charset="0"/>
              <a:buChar char="−"/>
              <a:tabLst/>
              <a:defRPr sz="1600">
                <a:latin typeface="+mn-lt"/>
              </a:defRPr>
            </a:lvl3pPr>
            <a:lvl4pPr marL="1572768" marR="0" indent="-219456" algn="l" defTabSz="914400" rtl="0" eaLnBrk="1" fontAlgn="auto" latinLnBrk="0" hangingPunct="1">
              <a:lnSpc>
                <a:spcPct val="100000"/>
              </a:lnSpc>
              <a:spcBef>
                <a:spcPts val="24"/>
              </a:spcBef>
              <a:spcAft>
                <a:spcPts val="0"/>
              </a:spcAft>
              <a:buClrTx/>
              <a:buSzTx/>
              <a:buFont typeface="Arial" panose="020B0604020202020204" pitchFamily="34" charset="0"/>
              <a:buChar char="•"/>
              <a:tabLst/>
              <a:defRPr sz="1600"/>
            </a:lvl4pPr>
            <a:lvl5pPr marL="1410462" marR="0" indent="-285750" algn="l" defTabSz="914400" rtl="0" eaLnBrk="1" fontAlgn="auto" latinLnBrk="0" hangingPunct="1">
              <a:lnSpc>
                <a:spcPct val="100000"/>
              </a:lnSpc>
              <a:spcBef>
                <a:spcPts val="24"/>
              </a:spcBef>
              <a:spcAft>
                <a:spcPts val="0"/>
              </a:spcAft>
              <a:buClrTx/>
              <a:buSzTx/>
              <a:buFont typeface="Segoe UI" panose="020B0502040204020203" pitchFamily="34" charset="0"/>
              <a:buChar char="−"/>
              <a:tabLst/>
              <a:defRPr/>
            </a:lvl5pPr>
            <a:lvl7pPr marL="1801368" marR="0" indent="-219456" algn="l" defTabSz="914400" rtl="0" eaLnBrk="1" fontAlgn="auto" latinLnBrk="0" hangingPunct="1">
              <a:lnSpc>
                <a:spcPct val="100000"/>
              </a:lnSpc>
              <a:spcBef>
                <a:spcPts val="24"/>
              </a:spcBef>
              <a:spcAft>
                <a:spcPts val="0"/>
              </a:spcAft>
              <a:buClrTx/>
              <a:buSzTx/>
              <a:buFont typeface="Arial" panose="020B0604020202020204" pitchFamily="34" charset="0"/>
              <a:buChar char="•"/>
              <a:tabLst/>
              <a:defRPr/>
            </a:lvl7pPr>
            <a:lvl9pPr marL="2324862" marR="0" indent="-285750" algn="l" defTabSz="914400" rtl="0" eaLnBrk="1" fontAlgn="auto" latinLnBrk="0" hangingPunct="1">
              <a:lnSpc>
                <a:spcPct val="100000"/>
              </a:lnSpc>
              <a:spcBef>
                <a:spcPts val="24"/>
              </a:spcBef>
              <a:spcAft>
                <a:spcPts val="0"/>
              </a:spcAft>
              <a:buClrTx/>
              <a:buSzTx/>
              <a:buFont typeface="Segoe UI" panose="020B0502040204020203" pitchFamily="34" charset="0"/>
              <a:buChar char="»"/>
              <a:tabLst/>
              <a:defRPr sz="1600"/>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a:t>
            </a:r>
          </a:p>
        </p:txBody>
      </p:sp>
      <p:sp>
        <p:nvSpPr>
          <p:cNvPr id="14" name="Text Placeholder 7">
            <a:extLst>
              <a:ext uri="{FF2B5EF4-FFF2-40B4-BE49-F238E27FC236}">
                <a16:creationId xmlns:a16="http://schemas.microsoft.com/office/drawing/2014/main" id="{C3114FEF-C9EF-408B-B061-15B301069524}"/>
              </a:ext>
            </a:extLst>
          </p:cNvPr>
          <p:cNvSpPr>
            <a:spLocks noGrp="1"/>
          </p:cNvSpPr>
          <p:nvPr>
            <p:ph type="body" sz="quarter" idx="39"/>
          </p:nvPr>
        </p:nvSpPr>
        <p:spPr>
          <a:xfrm>
            <a:off x="609600" y="1627427"/>
            <a:ext cx="7825740" cy="4392374"/>
          </a:xfrm>
          <a:prstGeom prst="rect">
            <a:avLst/>
          </a:prstGeom>
        </p:spPr>
        <p:txBody>
          <a:bodyPr lIns="0" tIns="0" rIns="0" b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7">
            <a:extLst>
              <a:ext uri="{FF2B5EF4-FFF2-40B4-BE49-F238E27FC236}">
                <a16:creationId xmlns:a16="http://schemas.microsoft.com/office/drawing/2014/main" id="{EDD086FA-A8E9-415A-9C8A-F85186B8185B}"/>
              </a:ext>
            </a:extLst>
          </p:cNvPr>
          <p:cNvSpPr>
            <a:spLocks noGrp="1"/>
          </p:cNvSpPr>
          <p:nvPr>
            <p:ph type="body" sz="quarter" idx="11" hasCustomPrompt="1"/>
          </p:nvPr>
        </p:nvSpPr>
        <p:spPr>
          <a:xfrm>
            <a:off x="609600" y="360216"/>
            <a:ext cx="7825740" cy="935184"/>
          </a:xfrm>
          <a:prstGeom prst="rect">
            <a:avLst/>
          </a:prstGeom>
        </p:spPr>
        <p:txBody>
          <a:bodyPr lIns="0" tIns="0" rIns="0" bIns="0">
            <a:noAutofit/>
          </a:bodyPr>
          <a:lstStyle>
            <a:lvl1pPr marL="0" indent="0">
              <a:lnSpc>
                <a:spcPct val="100000"/>
              </a:lnSpc>
              <a:buNone/>
              <a:defRPr sz="2800" b="1" i="0">
                <a:solidFill>
                  <a:schemeClr val="tx1"/>
                </a:solidFill>
                <a:latin typeface="+mj-lt"/>
                <a:cs typeface="Segoe UI" panose="020B0502040204020203" pitchFamily="34" charset="0"/>
              </a:defRPr>
            </a:lvl1pPr>
          </a:lstStyle>
          <a:p>
            <a:pPr lvl="0"/>
            <a:r>
              <a:rPr lang="en-US" dirty="0"/>
              <a:t>Title placeholder</a:t>
            </a:r>
          </a:p>
        </p:txBody>
      </p:sp>
      <p:sp>
        <p:nvSpPr>
          <p:cNvPr id="13" name="Slide Number Placeholder 5">
            <a:extLst>
              <a:ext uri="{FF2B5EF4-FFF2-40B4-BE49-F238E27FC236}">
                <a16:creationId xmlns:a16="http://schemas.microsoft.com/office/drawing/2014/main" id="{9E2BCBB0-44F1-4C11-9A86-3CADFBB7C937}"/>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15" name="Text Placeholder 8">
            <a:extLst>
              <a:ext uri="{FF2B5EF4-FFF2-40B4-BE49-F238E27FC236}">
                <a16:creationId xmlns:a16="http://schemas.microsoft.com/office/drawing/2014/main" id="{1ADFF69F-CAAA-47E9-AAB0-E07CBE301AAF}"/>
              </a:ext>
            </a:extLst>
          </p:cNvPr>
          <p:cNvSpPr>
            <a:spLocks noGrp="1"/>
          </p:cNvSpPr>
          <p:nvPr>
            <p:ph type="body" sz="quarter" idx="13" hasCustomPrompt="1"/>
          </p:nvPr>
        </p:nvSpPr>
        <p:spPr>
          <a:xfrm>
            <a:off x="609600" y="6310427"/>
            <a:ext cx="782574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1167212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lour/Image block slides5">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A4B6F0-5A75-4675-804B-D59EBDC73094}"/>
              </a:ext>
            </a:extLst>
          </p:cNvPr>
          <p:cNvSpPr>
            <a:spLocks noGrp="1"/>
          </p:cNvSpPr>
          <p:nvPr>
            <p:ph type="pic" sz="quarter" idx="10"/>
          </p:nvPr>
        </p:nvSpPr>
        <p:spPr>
          <a:xfrm>
            <a:off x="9109075" y="0"/>
            <a:ext cx="3082925" cy="6858000"/>
          </a:xfrm>
          <a:prstGeom prst="rect">
            <a:avLst/>
          </a:prstGeom>
        </p:spPr>
        <p:txBody>
          <a:bodyPr anchor="ctr"/>
          <a:lstStyle>
            <a:lvl1pPr marL="0" indent="0" algn="ctr">
              <a:buNone/>
              <a:defRPr sz="4000">
                <a:solidFill>
                  <a:schemeClr val="tx1"/>
                </a:solidFill>
              </a:defRPr>
            </a:lvl1pPr>
          </a:lstStyle>
          <a:p>
            <a:endParaRPr lang="en-US" dirty="0"/>
          </a:p>
        </p:txBody>
      </p:sp>
      <p:sp>
        <p:nvSpPr>
          <p:cNvPr id="13" name="Text Placeholder 7">
            <a:extLst>
              <a:ext uri="{FF2B5EF4-FFF2-40B4-BE49-F238E27FC236}">
                <a16:creationId xmlns:a16="http://schemas.microsoft.com/office/drawing/2014/main" id="{530A0C3A-5EFA-4D2F-B26F-C92A4A4A2728}"/>
              </a:ext>
            </a:extLst>
          </p:cNvPr>
          <p:cNvSpPr>
            <a:spLocks noGrp="1"/>
          </p:cNvSpPr>
          <p:nvPr>
            <p:ph type="body" sz="quarter" idx="39"/>
          </p:nvPr>
        </p:nvSpPr>
        <p:spPr>
          <a:xfrm>
            <a:off x="609600" y="1600200"/>
            <a:ext cx="8285018" cy="4419600"/>
          </a:xfrm>
          <a:prstGeom prst="rect">
            <a:avLst/>
          </a:prstGeom>
        </p:spPr>
        <p:txBody>
          <a:bodyPr lIns="0" tIns="0" rIns="0" b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49D3686E-EF0F-4DAE-BE8D-E17A26FAC486}"/>
              </a:ext>
            </a:extLst>
          </p:cNvPr>
          <p:cNvSpPr>
            <a:spLocks noGrp="1"/>
          </p:cNvSpPr>
          <p:nvPr>
            <p:ph type="body" sz="quarter" idx="11" hasCustomPrompt="1"/>
          </p:nvPr>
        </p:nvSpPr>
        <p:spPr>
          <a:xfrm>
            <a:off x="626919" y="360214"/>
            <a:ext cx="8267699" cy="949359"/>
          </a:xfrm>
          <a:prstGeom prst="rect">
            <a:avLst/>
          </a:prstGeom>
        </p:spPr>
        <p:txBody>
          <a:bodyPr lIns="0" tIns="0" rIns="0" bIns="0">
            <a:noAutofit/>
          </a:bodyPr>
          <a:lstStyle>
            <a:lvl1pPr marL="0" indent="0">
              <a:lnSpc>
                <a:spcPct val="100000"/>
              </a:lnSpc>
              <a:buNone/>
              <a:defRPr sz="2800" b="1" i="0">
                <a:solidFill>
                  <a:schemeClr val="tx1"/>
                </a:solidFill>
                <a:latin typeface="+mj-lt"/>
                <a:cs typeface="Segoe UI" panose="020B0502040204020203" pitchFamily="34" charset="0"/>
              </a:defRPr>
            </a:lvl1pPr>
          </a:lstStyle>
          <a:p>
            <a:pPr lvl="0"/>
            <a:r>
              <a:rPr lang="en-US" dirty="0"/>
              <a:t>Title placeholder</a:t>
            </a:r>
          </a:p>
        </p:txBody>
      </p:sp>
      <p:sp>
        <p:nvSpPr>
          <p:cNvPr id="7" name="Slide Number Placeholder 5">
            <a:extLst>
              <a:ext uri="{FF2B5EF4-FFF2-40B4-BE49-F238E27FC236}">
                <a16:creationId xmlns:a16="http://schemas.microsoft.com/office/drawing/2014/main" id="{158AA2F0-B375-4B5C-A7D4-DEF7404C22E5}"/>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8" name="Text Placeholder 8">
            <a:extLst>
              <a:ext uri="{FF2B5EF4-FFF2-40B4-BE49-F238E27FC236}">
                <a16:creationId xmlns:a16="http://schemas.microsoft.com/office/drawing/2014/main" id="{34611BC7-9E3C-4703-8757-3E71E99081AD}"/>
              </a:ext>
            </a:extLst>
          </p:cNvPr>
          <p:cNvSpPr>
            <a:spLocks noGrp="1"/>
          </p:cNvSpPr>
          <p:nvPr>
            <p:ph type="body" sz="quarter" idx="13" hasCustomPrompt="1"/>
          </p:nvPr>
        </p:nvSpPr>
        <p:spPr>
          <a:xfrm>
            <a:off x="609600" y="6310427"/>
            <a:ext cx="842029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2195219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1">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B8A8C95-CCBC-C64E-9CCB-3A853EE72765}"/>
              </a:ext>
            </a:extLst>
          </p:cNvPr>
          <p:cNvSpPr>
            <a:spLocks noGrp="1"/>
          </p:cNvSpPr>
          <p:nvPr>
            <p:ph type="body" sz="quarter" idx="10" hasCustomPrompt="1"/>
          </p:nvPr>
        </p:nvSpPr>
        <p:spPr>
          <a:xfrm>
            <a:off x="3316785" y="1719727"/>
            <a:ext cx="5925072" cy="3170099"/>
          </a:xfrm>
          <a:prstGeom prst="rect">
            <a:avLst/>
          </a:prstGeom>
        </p:spPr>
        <p:txBody>
          <a:bodyPr anchor="ctr">
            <a:noAutofit/>
          </a:bodyPr>
          <a:lstStyle>
            <a:lvl1pPr marL="0" indent="0" algn="l">
              <a:lnSpc>
                <a:spcPct val="100000"/>
              </a:lnSpc>
              <a:spcBef>
                <a:spcPts val="0"/>
              </a:spcBef>
              <a:buNone/>
              <a:defRPr sz="4800" b="1" i="0">
                <a:solidFill>
                  <a:schemeClr val="tx1"/>
                </a:solidFill>
                <a:latin typeface="+mj-lt"/>
                <a:cs typeface="Segoe UI" panose="020B0502040204020203" pitchFamily="34" charset="0"/>
              </a:defRPr>
            </a:lvl1pPr>
          </a:lstStyle>
          <a:p>
            <a:pPr lvl="0"/>
            <a:r>
              <a:rPr lang="en-US" dirty="0"/>
              <a:t>Statistics is the grammar of science and any other quotes here</a:t>
            </a:r>
          </a:p>
        </p:txBody>
      </p:sp>
      <p:sp>
        <p:nvSpPr>
          <p:cNvPr id="2" name="TextBox 1">
            <a:extLst>
              <a:ext uri="{FF2B5EF4-FFF2-40B4-BE49-F238E27FC236}">
                <a16:creationId xmlns:a16="http://schemas.microsoft.com/office/drawing/2014/main" id="{76353834-0EEF-944A-B9DC-33A4597A47BA}"/>
              </a:ext>
            </a:extLst>
          </p:cNvPr>
          <p:cNvSpPr txBox="1"/>
          <p:nvPr userDrawn="1"/>
        </p:nvSpPr>
        <p:spPr>
          <a:xfrm>
            <a:off x="1703672" y="756460"/>
            <a:ext cx="1164657" cy="3170099"/>
          </a:xfrm>
          <a:prstGeom prst="rect">
            <a:avLst/>
          </a:prstGeom>
          <a:noFill/>
        </p:spPr>
        <p:txBody>
          <a:bodyPr wrap="square" rtlCol="0">
            <a:spAutoFit/>
          </a:bodyPr>
          <a:lstStyle/>
          <a:p>
            <a:pPr>
              <a:lnSpc>
                <a:spcPct val="100000"/>
              </a:lnSpc>
            </a:pPr>
            <a:r>
              <a:rPr lang="en-US" sz="20000" b="1" i="0" dirty="0">
                <a:solidFill>
                  <a:schemeClr val="tx1"/>
                </a:solidFill>
                <a:latin typeface="Segoe UI" panose="020B0502040204020203" pitchFamily="34" charset="0"/>
                <a:cs typeface="Segoe UI" panose="020B0502040204020203" pitchFamily="34" charset="0"/>
              </a:rPr>
              <a:t>“</a:t>
            </a:r>
          </a:p>
        </p:txBody>
      </p:sp>
      <p:sp>
        <p:nvSpPr>
          <p:cNvPr id="6" name="TextBox 5">
            <a:extLst>
              <a:ext uri="{FF2B5EF4-FFF2-40B4-BE49-F238E27FC236}">
                <a16:creationId xmlns:a16="http://schemas.microsoft.com/office/drawing/2014/main" id="{E3418426-48D6-BA47-B1E9-BE519881A442}"/>
              </a:ext>
            </a:extLst>
          </p:cNvPr>
          <p:cNvSpPr txBox="1"/>
          <p:nvPr userDrawn="1"/>
        </p:nvSpPr>
        <p:spPr>
          <a:xfrm>
            <a:off x="9210654" y="3745615"/>
            <a:ext cx="1164657" cy="1379516"/>
          </a:xfrm>
          <a:prstGeom prst="rect">
            <a:avLst/>
          </a:prstGeom>
          <a:noFill/>
        </p:spPr>
        <p:txBody>
          <a:bodyPr wrap="square" rtlCol="0">
            <a:noAutofit/>
          </a:bodyPr>
          <a:lstStyle/>
          <a:p>
            <a:pPr>
              <a:lnSpc>
                <a:spcPct val="100000"/>
              </a:lnSpc>
            </a:pPr>
            <a:r>
              <a:rPr lang="en-US" sz="20000" b="1" i="0" dirty="0">
                <a:solidFill>
                  <a:schemeClr val="tx1"/>
                </a:solidFill>
                <a:latin typeface="Segoe UI" panose="020B0502040204020203" pitchFamily="34" charset="0"/>
                <a:cs typeface="Segoe UI" panose="020B0502040204020203" pitchFamily="34" charset="0"/>
              </a:rPr>
              <a:t>”</a:t>
            </a:r>
          </a:p>
        </p:txBody>
      </p:sp>
      <p:sp>
        <p:nvSpPr>
          <p:cNvPr id="8" name="Slide Number Placeholder 5">
            <a:extLst>
              <a:ext uri="{FF2B5EF4-FFF2-40B4-BE49-F238E27FC236}">
                <a16:creationId xmlns:a16="http://schemas.microsoft.com/office/drawing/2014/main" id="{30020402-A4D2-4D3D-877C-7E5EA9D79C1A}"/>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10" name="Text Placeholder 8">
            <a:extLst>
              <a:ext uri="{FF2B5EF4-FFF2-40B4-BE49-F238E27FC236}">
                <a16:creationId xmlns:a16="http://schemas.microsoft.com/office/drawing/2014/main" id="{684183E1-F941-4EFC-8D70-FA7795023A21}"/>
              </a:ext>
            </a:extLst>
          </p:cNvPr>
          <p:cNvSpPr>
            <a:spLocks noGrp="1"/>
          </p:cNvSpPr>
          <p:nvPr>
            <p:ph type="body" sz="quarter" idx="13" hasCustomPrompt="1"/>
          </p:nvPr>
        </p:nvSpPr>
        <p:spPr>
          <a:xfrm>
            <a:off x="609600" y="6310427"/>
            <a:ext cx="10096500" cy="410934"/>
          </a:xfrm>
        </p:spPr>
        <p:txBody>
          <a:bodyPr>
            <a:normAutofit/>
          </a:bodyPr>
          <a:lstStyle>
            <a:lvl1pPr>
              <a:defRPr sz="900" b="0" i="1">
                <a:latin typeface="+mn-lt"/>
              </a:defRPr>
            </a:lvl1pPr>
          </a:lstStyle>
          <a:p>
            <a:pPr lvl="0"/>
            <a:r>
              <a:rPr lang="en-US" dirty="0"/>
              <a:t>Source/footnotes</a:t>
            </a:r>
          </a:p>
        </p:txBody>
      </p:sp>
      <p:sp>
        <p:nvSpPr>
          <p:cNvPr id="5" name="Text Placeholder 4">
            <a:extLst>
              <a:ext uri="{FF2B5EF4-FFF2-40B4-BE49-F238E27FC236}">
                <a16:creationId xmlns:a16="http://schemas.microsoft.com/office/drawing/2014/main" id="{9D8D55F8-6C7B-41FF-A7A5-CE2439A8A9E0}"/>
              </a:ext>
            </a:extLst>
          </p:cNvPr>
          <p:cNvSpPr>
            <a:spLocks noGrp="1"/>
          </p:cNvSpPr>
          <p:nvPr>
            <p:ph type="body" sz="quarter" idx="14" hasCustomPrompt="1"/>
          </p:nvPr>
        </p:nvSpPr>
        <p:spPr>
          <a:xfrm>
            <a:off x="3316288" y="5124450"/>
            <a:ext cx="2668587" cy="411163"/>
          </a:xfrm>
        </p:spPr>
        <p:txBody>
          <a:bodyPr>
            <a:normAutofit/>
          </a:bodyPr>
          <a:lstStyle>
            <a:lvl1pPr>
              <a:defRPr sz="1200"/>
            </a:lvl1pPr>
          </a:lstStyle>
          <a:p>
            <a:pPr lvl="0"/>
            <a:r>
              <a:rPr lang="en-US" dirty="0"/>
              <a:t>Source of quote</a:t>
            </a:r>
          </a:p>
        </p:txBody>
      </p:sp>
    </p:spTree>
    <p:extLst>
      <p:ext uri="{BB962C8B-B14F-4D97-AF65-F5344CB8AC3E}">
        <p14:creationId xmlns:p14="http://schemas.microsoft.com/office/powerpoint/2010/main" val="75958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B69515-6982-4639-8968-AFD9C28F9828}"/>
              </a:ext>
            </a:extLst>
          </p:cNvPr>
          <p:cNvSpPr/>
          <p:nvPr userDrawn="1"/>
        </p:nvSpPr>
        <p:spPr>
          <a:xfrm>
            <a:off x="1" y="0"/>
            <a:ext cx="428105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EBB0FB-A005-4C70-A410-2CA4C1031EEF}"/>
              </a:ext>
            </a:extLst>
          </p:cNvPr>
          <p:cNvSpPr>
            <a:spLocks noGrp="1"/>
          </p:cNvSpPr>
          <p:nvPr>
            <p:ph type="title" hasCustomPrompt="1"/>
          </p:nvPr>
        </p:nvSpPr>
        <p:spPr>
          <a:xfrm>
            <a:off x="609599" y="3151587"/>
            <a:ext cx="3117273" cy="554825"/>
          </a:xfrm>
        </p:spPr>
        <p:txBody>
          <a:bodyPr lIns="45720" rIns="45720">
            <a:noAutofit/>
          </a:bodyPr>
          <a:lstStyle>
            <a:lvl1pPr algn="ctr">
              <a:defRPr sz="4000">
                <a:solidFill>
                  <a:schemeClr val="bg1"/>
                </a:solidFill>
              </a:defRPr>
            </a:lvl1pPr>
          </a:lstStyle>
          <a:p>
            <a:r>
              <a:rPr lang="en-US" dirty="0"/>
              <a:t>Click to add title</a:t>
            </a:r>
          </a:p>
        </p:txBody>
      </p:sp>
      <p:sp>
        <p:nvSpPr>
          <p:cNvPr id="3" name="Slide Number Placeholder 2">
            <a:extLst>
              <a:ext uri="{FF2B5EF4-FFF2-40B4-BE49-F238E27FC236}">
                <a16:creationId xmlns:a16="http://schemas.microsoft.com/office/drawing/2014/main" id="{FC250D9E-018D-4402-9849-E9306E612C2C}"/>
              </a:ext>
            </a:extLst>
          </p:cNvPr>
          <p:cNvSpPr>
            <a:spLocks noGrp="1"/>
          </p:cNvSpPr>
          <p:nvPr>
            <p:ph type="sldNum" sz="quarter" idx="10"/>
          </p:nvPr>
        </p:nvSpPr>
        <p:spPr/>
        <p:txBody>
          <a:bodyPr/>
          <a:lstStyle/>
          <a:p>
            <a:fld id="{46A06002-DBCD-4F9B-B425-B14708B98EFB}" type="slidenum">
              <a:rPr lang="en-US" smtClean="0"/>
              <a:pPr/>
              <a:t>‹#›</a:t>
            </a:fld>
            <a:endParaRPr lang="en-US" dirty="0"/>
          </a:p>
        </p:txBody>
      </p:sp>
      <p:sp>
        <p:nvSpPr>
          <p:cNvPr id="6" name="Text Placeholder 5">
            <a:extLst>
              <a:ext uri="{FF2B5EF4-FFF2-40B4-BE49-F238E27FC236}">
                <a16:creationId xmlns:a16="http://schemas.microsoft.com/office/drawing/2014/main" id="{8A766079-A954-49D2-8E63-C3A2EFC7490D}"/>
              </a:ext>
            </a:extLst>
          </p:cNvPr>
          <p:cNvSpPr>
            <a:spLocks noGrp="1"/>
          </p:cNvSpPr>
          <p:nvPr>
            <p:ph type="body" sz="quarter" idx="11" hasCustomPrompt="1"/>
          </p:nvPr>
        </p:nvSpPr>
        <p:spPr>
          <a:xfrm>
            <a:off x="4890652" y="1316181"/>
            <a:ext cx="6691747" cy="470362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81929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imag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5D406F2-6E9E-4CA4-A4C7-AAF91EB22305}"/>
              </a:ext>
            </a:extLst>
          </p:cNvPr>
          <p:cNvSpPr>
            <a:spLocks noGrp="1"/>
          </p:cNvSpPr>
          <p:nvPr>
            <p:ph type="pic" sz="quarter" idx="10"/>
          </p:nvPr>
        </p:nvSpPr>
        <p:spPr>
          <a:xfrm>
            <a:off x="0" y="0"/>
            <a:ext cx="12192000" cy="6858000"/>
          </a:xfrm>
          <a:prstGeom prst="rect">
            <a:avLst/>
          </a:prstGeom>
        </p:spPr>
        <p:txBody>
          <a:bodyPr anchor="ctr"/>
          <a:lstStyle>
            <a:lvl1pPr marL="0" indent="0" algn="ctr">
              <a:buNone/>
              <a:defRPr sz="4000"/>
            </a:lvl1pPr>
          </a:lstStyle>
          <a:p>
            <a:endParaRPr lang="en-US" dirty="0"/>
          </a:p>
        </p:txBody>
      </p:sp>
      <p:sp>
        <p:nvSpPr>
          <p:cNvPr id="6" name="Text Placeholder 7">
            <a:extLst>
              <a:ext uri="{FF2B5EF4-FFF2-40B4-BE49-F238E27FC236}">
                <a16:creationId xmlns:a16="http://schemas.microsoft.com/office/drawing/2014/main" id="{E83BF616-EC62-448C-AB3E-5842764B4F49}"/>
              </a:ext>
            </a:extLst>
          </p:cNvPr>
          <p:cNvSpPr>
            <a:spLocks noGrp="1"/>
          </p:cNvSpPr>
          <p:nvPr>
            <p:ph type="body" sz="quarter" idx="11" hasCustomPrompt="1"/>
          </p:nvPr>
        </p:nvSpPr>
        <p:spPr>
          <a:xfrm>
            <a:off x="609600" y="342900"/>
            <a:ext cx="11010900" cy="952499"/>
          </a:xfrm>
          <a:prstGeom prst="rect">
            <a:avLst/>
          </a:prstGeom>
        </p:spPr>
        <p:txBody>
          <a:bodyPr lIns="0" tIns="0" rIns="0" bIns="0">
            <a:noAutofit/>
          </a:bodyPr>
          <a:lstStyle>
            <a:lvl1pPr marL="0" indent="0">
              <a:lnSpc>
                <a:spcPct val="100000"/>
              </a:lnSpc>
              <a:buNone/>
              <a:defRPr sz="2800" b="1" i="0">
                <a:solidFill>
                  <a:schemeClr val="tx1"/>
                </a:solidFill>
                <a:latin typeface="+mj-lt"/>
                <a:cs typeface="Segoe UI" panose="020B0502040204020203" pitchFamily="34" charset="0"/>
              </a:defRPr>
            </a:lvl1pPr>
          </a:lstStyle>
          <a:p>
            <a:pPr lvl="0"/>
            <a:r>
              <a:rPr lang="en-US" dirty="0"/>
              <a:t>Title placeholder</a:t>
            </a:r>
          </a:p>
        </p:txBody>
      </p:sp>
      <p:sp>
        <p:nvSpPr>
          <p:cNvPr id="4" name="Slide Number Placeholder 5">
            <a:extLst>
              <a:ext uri="{FF2B5EF4-FFF2-40B4-BE49-F238E27FC236}">
                <a16:creationId xmlns:a16="http://schemas.microsoft.com/office/drawing/2014/main" id="{8CBD0757-E5B7-4643-B11A-5AD7B8CB92E0}"/>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Tree>
    <p:extLst>
      <p:ext uri="{BB962C8B-B14F-4D97-AF65-F5344CB8AC3E}">
        <p14:creationId xmlns:p14="http://schemas.microsoft.com/office/powerpoint/2010/main" val="3115303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17AB10-2DE7-4AE0-8EFC-E1FDA857CFA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B1272A3-6B87-4F5B-918A-0983C1EA1C69}"/>
              </a:ext>
            </a:extLst>
          </p:cNvPr>
          <p:cNvSpPr>
            <a:spLocks noGrp="1"/>
          </p:cNvSpPr>
          <p:nvPr>
            <p:ph type="sldNum" sz="quarter" idx="10"/>
          </p:nvPr>
        </p:nvSpPr>
        <p:spPr/>
        <p:txBody>
          <a:bodyPr/>
          <a:lstStyle/>
          <a:p>
            <a:fld id="{46A06002-DBCD-4F9B-B425-B14708B98EFB}" type="slidenum">
              <a:rPr lang="en-US" smtClean="0"/>
              <a:pPr/>
              <a:t>‹#›</a:t>
            </a:fld>
            <a:endParaRPr lang="en-US" dirty="0"/>
          </a:p>
        </p:txBody>
      </p:sp>
      <p:sp>
        <p:nvSpPr>
          <p:cNvPr id="6" name="Text Placeholder 5">
            <a:extLst>
              <a:ext uri="{FF2B5EF4-FFF2-40B4-BE49-F238E27FC236}">
                <a16:creationId xmlns:a16="http://schemas.microsoft.com/office/drawing/2014/main" id="{452BF381-CDB9-4E90-AB09-5C07FB11187A}"/>
              </a:ext>
            </a:extLst>
          </p:cNvPr>
          <p:cNvSpPr>
            <a:spLocks noGrp="1"/>
          </p:cNvSpPr>
          <p:nvPr>
            <p:ph type="body" sz="quarter" idx="11" hasCustomPrompt="1"/>
          </p:nvPr>
        </p:nvSpPr>
        <p:spPr>
          <a:xfrm>
            <a:off x="609600" y="3892994"/>
            <a:ext cx="8174038" cy="1136650"/>
          </a:xfrm>
        </p:spPr>
        <p:txBody>
          <a:bodyPr>
            <a:normAutofit/>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section header</a:t>
            </a:r>
          </a:p>
        </p:txBody>
      </p:sp>
      <p:cxnSp>
        <p:nvCxnSpPr>
          <p:cNvPr id="8" name="Straight Connector 7">
            <a:extLst>
              <a:ext uri="{FF2B5EF4-FFF2-40B4-BE49-F238E27FC236}">
                <a16:creationId xmlns:a16="http://schemas.microsoft.com/office/drawing/2014/main" id="{AA936120-D0CA-4D72-A2D6-189D64814E30}"/>
              </a:ext>
            </a:extLst>
          </p:cNvPr>
          <p:cNvCxnSpPr/>
          <p:nvPr userDrawn="1"/>
        </p:nvCxnSpPr>
        <p:spPr>
          <a:xfrm>
            <a:off x="609600" y="5507186"/>
            <a:ext cx="382385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934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ast slide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A1572E-6D0C-4F65-87B8-F53272B120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62" t="2308" r="3086" b="9096"/>
          <a:stretch/>
        </p:blipFill>
        <p:spPr>
          <a:xfrm>
            <a:off x="4337806" y="2718600"/>
            <a:ext cx="3516388" cy="1420801"/>
          </a:xfrm>
          <a:prstGeom prst="rect">
            <a:avLst/>
          </a:prstGeom>
        </p:spPr>
      </p:pic>
      <p:sp>
        <p:nvSpPr>
          <p:cNvPr id="6" name="Rectangle 5">
            <a:extLst>
              <a:ext uri="{FF2B5EF4-FFF2-40B4-BE49-F238E27FC236}">
                <a16:creationId xmlns:a16="http://schemas.microsoft.com/office/drawing/2014/main" id="{2AE199C2-E858-4517-81E8-FDF1E17D254F}"/>
              </a:ext>
            </a:extLst>
          </p:cNvPr>
          <p:cNvSpPr/>
          <p:nvPr userDrawn="1"/>
        </p:nvSpPr>
        <p:spPr>
          <a:xfrm>
            <a:off x="623455" y="6277320"/>
            <a:ext cx="2231701" cy="276999"/>
          </a:xfrm>
          <a:prstGeom prst="rect">
            <a:avLst/>
          </a:prstGeom>
        </p:spPr>
        <p:txBody>
          <a:bodyPr wrap="none">
            <a:spAutoFit/>
          </a:bodyPr>
          <a:lstStyle/>
          <a:p>
            <a:r>
              <a:rPr lang="en-US" sz="1200" b="0" i="0" dirty="0">
                <a:solidFill>
                  <a:schemeClr val="accent1"/>
                </a:solidFill>
                <a:effectLst/>
                <a:latin typeface="+mn-lt"/>
                <a:hlinkClick r:id="rId3">
                  <a:extLst>
                    <a:ext uri="{A12FA001-AC4F-418D-AE19-62706E023703}">
                      <ahyp:hlinkClr xmlns:ahyp="http://schemas.microsoft.com/office/drawing/2018/hyperlinkcolor" val="tx"/>
                    </a:ext>
                  </a:extLst>
                </a:hlinkClick>
              </a:rPr>
              <a:t>admin@villgrokenya.or.ke</a:t>
            </a:r>
            <a:r>
              <a:rPr lang="en-US" sz="1200" b="0" i="0" dirty="0">
                <a:solidFill>
                  <a:schemeClr val="accent1"/>
                </a:solidFill>
                <a:effectLst/>
                <a:latin typeface="+mn-lt"/>
              </a:rPr>
              <a:t> </a:t>
            </a:r>
            <a:endParaRPr lang="en-US" sz="1200" b="0" dirty="0">
              <a:solidFill>
                <a:schemeClr val="accent1"/>
              </a:solidFill>
              <a:latin typeface="+mn-lt"/>
            </a:endParaRPr>
          </a:p>
        </p:txBody>
      </p:sp>
      <p:sp>
        <p:nvSpPr>
          <p:cNvPr id="7" name="Rectangle 6">
            <a:extLst>
              <a:ext uri="{FF2B5EF4-FFF2-40B4-BE49-F238E27FC236}">
                <a16:creationId xmlns:a16="http://schemas.microsoft.com/office/drawing/2014/main" id="{38D87B42-3440-44C8-ADF2-C6C0F97D7618}"/>
              </a:ext>
            </a:extLst>
          </p:cNvPr>
          <p:cNvSpPr/>
          <p:nvPr userDrawn="1"/>
        </p:nvSpPr>
        <p:spPr>
          <a:xfrm>
            <a:off x="4146207" y="6277320"/>
            <a:ext cx="4129847" cy="276999"/>
          </a:xfrm>
          <a:prstGeom prst="rect">
            <a:avLst/>
          </a:prstGeom>
        </p:spPr>
        <p:txBody>
          <a:bodyPr wrap="square">
            <a:noAutofit/>
          </a:bodyPr>
          <a:lstStyle/>
          <a:p>
            <a:pPr algn="l" fontAlgn="ctr"/>
            <a:r>
              <a:rPr lang="en-US" sz="1200" b="0" i="0" dirty="0">
                <a:solidFill>
                  <a:schemeClr val="accent1"/>
                </a:solidFill>
                <a:effectLst/>
                <a:latin typeface="+mn-lt"/>
              </a:rPr>
              <a:t>Bishop Magua Centre | UG Unit 6 | Off Ngong Road</a:t>
            </a:r>
          </a:p>
        </p:txBody>
      </p:sp>
      <p:sp>
        <p:nvSpPr>
          <p:cNvPr id="8" name="Rectangle 7">
            <a:extLst>
              <a:ext uri="{FF2B5EF4-FFF2-40B4-BE49-F238E27FC236}">
                <a16:creationId xmlns:a16="http://schemas.microsoft.com/office/drawing/2014/main" id="{0B37E8EF-682C-4176-A171-F3045C50925A}"/>
              </a:ext>
            </a:extLst>
          </p:cNvPr>
          <p:cNvSpPr/>
          <p:nvPr userDrawn="1"/>
        </p:nvSpPr>
        <p:spPr>
          <a:xfrm>
            <a:off x="9567105" y="6277320"/>
            <a:ext cx="2015295" cy="276999"/>
          </a:xfrm>
          <a:prstGeom prst="rect">
            <a:avLst/>
          </a:prstGeom>
        </p:spPr>
        <p:txBody>
          <a:bodyPr wrap="none">
            <a:spAutoFit/>
          </a:bodyPr>
          <a:lstStyle/>
          <a:p>
            <a:r>
              <a:rPr lang="en-US" sz="1200" b="0" dirty="0">
                <a:solidFill>
                  <a:schemeClr val="accent1"/>
                </a:solidFill>
                <a:latin typeface="+mn-lt"/>
                <a:hlinkClick r:id="rId4">
                  <a:extLst>
                    <a:ext uri="{A12FA001-AC4F-418D-AE19-62706E023703}">
                      <ahyp:hlinkClr xmlns:ahyp="http://schemas.microsoft.com/office/drawing/2018/hyperlinkcolor" val="tx"/>
                    </a:ext>
                  </a:extLst>
                </a:hlinkClick>
              </a:rPr>
              <a:t>www.villgrokenya.or.ke/</a:t>
            </a:r>
            <a:endParaRPr lang="en-US" sz="1200" b="0" dirty="0">
              <a:solidFill>
                <a:schemeClr val="accent1"/>
              </a:solidFill>
              <a:latin typeface="+mn-lt"/>
            </a:endParaRPr>
          </a:p>
        </p:txBody>
      </p:sp>
    </p:spTree>
    <p:extLst>
      <p:ext uri="{BB962C8B-B14F-4D97-AF65-F5344CB8AC3E}">
        <p14:creationId xmlns:p14="http://schemas.microsoft.com/office/powerpoint/2010/main" val="3559098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ast slide_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E199C2-E858-4517-81E8-FDF1E17D254F}"/>
              </a:ext>
            </a:extLst>
          </p:cNvPr>
          <p:cNvSpPr/>
          <p:nvPr userDrawn="1"/>
        </p:nvSpPr>
        <p:spPr>
          <a:xfrm>
            <a:off x="623455" y="6277320"/>
            <a:ext cx="2231701" cy="276999"/>
          </a:xfrm>
          <a:prstGeom prst="rect">
            <a:avLst/>
          </a:prstGeom>
        </p:spPr>
        <p:txBody>
          <a:bodyPr wrap="none">
            <a:spAutoFit/>
          </a:bodyPr>
          <a:lstStyle/>
          <a:p>
            <a:r>
              <a:rPr lang="en-US" sz="1200" b="0" i="0" dirty="0">
                <a:solidFill>
                  <a:schemeClr val="accent1"/>
                </a:solidFill>
                <a:effectLst/>
                <a:latin typeface="+mn-lt"/>
                <a:hlinkClick r:id="rId2">
                  <a:extLst>
                    <a:ext uri="{A12FA001-AC4F-418D-AE19-62706E023703}">
                      <ahyp:hlinkClr xmlns:ahyp="http://schemas.microsoft.com/office/drawing/2018/hyperlinkcolor" val="tx"/>
                    </a:ext>
                  </a:extLst>
                </a:hlinkClick>
              </a:rPr>
              <a:t>admin@villgrokenya.or.ke</a:t>
            </a:r>
            <a:r>
              <a:rPr lang="en-US" sz="1200" b="0" i="0" dirty="0">
                <a:solidFill>
                  <a:schemeClr val="accent1"/>
                </a:solidFill>
                <a:effectLst/>
                <a:latin typeface="+mn-lt"/>
              </a:rPr>
              <a:t> </a:t>
            </a:r>
            <a:endParaRPr lang="en-US" sz="1200" b="0" dirty="0">
              <a:solidFill>
                <a:schemeClr val="accent1"/>
              </a:solidFill>
              <a:latin typeface="+mn-lt"/>
            </a:endParaRPr>
          </a:p>
        </p:txBody>
      </p:sp>
      <p:sp>
        <p:nvSpPr>
          <p:cNvPr id="7" name="Rectangle 6">
            <a:extLst>
              <a:ext uri="{FF2B5EF4-FFF2-40B4-BE49-F238E27FC236}">
                <a16:creationId xmlns:a16="http://schemas.microsoft.com/office/drawing/2014/main" id="{38D87B42-3440-44C8-ADF2-C6C0F97D7618}"/>
              </a:ext>
            </a:extLst>
          </p:cNvPr>
          <p:cNvSpPr/>
          <p:nvPr userDrawn="1"/>
        </p:nvSpPr>
        <p:spPr>
          <a:xfrm>
            <a:off x="4146207" y="6277320"/>
            <a:ext cx="4129847" cy="276999"/>
          </a:xfrm>
          <a:prstGeom prst="rect">
            <a:avLst/>
          </a:prstGeom>
        </p:spPr>
        <p:txBody>
          <a:bodyPr wrap="square">
            <a:noAutofit/>
          </a:bodyPr>
          <a:lstStyle/>
          <a:p>
            <a:pPr algn="l" fontAlgn="ctr"/>
            <a:r>
              <a:rPr lang="en-US" sz="1200" b="0" i="0" dirty="0">
                <a:solidFill>
                  <a:schemeClr val="accent1"/>
                </a:solidFill>
                <a:effectLst/>
                <a:latin typeface="+mn-lt"/>
              </a:rPr>
              <a:t>Bishop Magua Centre | UG Unit 6 | Off Ngong Road</a:t>
            </a:r>
          </a:p>
        </p:txBody>
      </p:sp>
      <p:sp>
        <p:nvSpPr>
          <p:cNvPr id="8" name="Rectangle 7">
            <a:extLst>
              <a:ext uri="{FF2B5EF4-FFF2-40B4-BE49-F238E27FC236}">
                <a16:creationId xmlns:a16="http://schemas.microsoft.com/office/drawing/2014/main" id="{0B37E8EF-682C-4176-A171-F3045C50925A}"/>
              </a:ext>
            </a:extLst>
          </p:cNvPr>
          <p:cNvSpPr/>
          <p:nvPr userDrawn="1"/>
        </p:nvSpPr>
        <p:spPr>
          <a:xfrm>
            <a:off x="9567105" y="6277320"/>
            <a:ext cx="2015295" cy="276999"/>
          </a:xfrm>
          <a:prstGeom prst="rect">
            <a:avLst/>
          </a:prstGeom>
        </p:spPr>
        <p:txBody>
          <a:bodyPr wrap="none">
            <a:spAutoFit/>
          </a:bodyPr>
          <a:lstStyle/>
          <a:p>
            <a:r>
              <a:rPr lang="en-US" sz="1200" b="0" dirty="0">
                <a:solidFill>
                  <a:schemeClr val="accent1"/>
                </a:solidFill>
                <a:latin typeface="+mn-lt"/>
                <a:hlinkClick r:id="rId3">
                  <a:extLst>
                    <a:ext uri="{A12FA001-AC4F-418D-AE19-62706E023703}">
                      <ahyp:hlinkClr xmlns:ahyp="http://schemas.microsoft.com/office/drawing/2018/hyperlinkcolor" val="tx"/>
                    </a:ext>
                  </a:extLst>
                </a:hlinkClick>
              </a:rPr>
              <a:t>www.villgrokenya.or.ke/</a:t>
            </a:r>
            <a:endParaRPr lang="en-US" sz="1200" b="0" dirty="0">
              <a:solidFill>
                <a:schemeClr val="accent1"/>
              </a:solidFill>
              <a:latin typeface="+mn-lt"/>
            </a:endParaRPr>
          </a:p>
        </p:txBody>
      </p:sp>
      <p:sp>
        <p:nvSpPr>
          <p:cNvPr id="2" name="TextBox 1">
            <a:extLst>
              <a:ext uri="{FF2B5EF4-FFF2-40B4-BE49-F238E27FC236}">
                <a16:creationId xmlns:a16="http://schemas.microsoft.com/office/drawing/2014/main" id="{76BC42BC-23B3-4E4E-B254-49816D3196AC}"/>
              </a:ext>
            </a:extLst>
          </p:cNvPr>
          <p:cNvSpPr txBox="1"/>
          <p:nvPr userDrawn="1"/>
        </p:nvSpPr>
        <p:spPr>
          <a:xfrm>
            <a:off x="3803072" y="2964873"/>
            <a:ext cx="4585855" cy="928254"/>
          </a:xfrm>
          <a:prstGeom prst="rect">
            <a:avLst/>
          </a:prstGeom>
          <a:noFill/>
        </p:spPr>
        <p:txBody>
          <a:bodyPr wrap="square" lIns="45720" rIns="45720" rtlCol="0">
            <a:noAutofit/>
          </a:bodyPr>
          <a:lstStyle/>
          <a:p>
            <a:pPr algn="l"/>
            <a:r>
              <a:rPr lang="en-US" sz="6000" b="1" dirty="0"/>
              <a:t>Questions?</a:t>
            </a:r>
          </a:p>
        </p:txBody>
      </p:sp>
    </p:spTree>
    <p:extLst>
      <p:ext uri="{BB962C8B-B14F-4D97-AF65-F5344CB8AC3E}">
        <p14:creationId xmlns:p14="http://schemas.microsoft.com/office/powerpoint/2010/main" val="1655077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ast layou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E199C2-E858-4517-81E8-FDF1E17D254F}"/>
              </a:ext>
            </a:extLst>
          </p:cNvPr>
          <p:cNvSpPr/>
          <p:nvPr userDrawn="1"/>
        </p:nvSpPr>
        <p:spPr>
          <a:xfrm>
            <a:off x="623455" y="6277320"/>
            <a:ext cx="2271776" cy="276999"/>
          </a:xfrm>
          <a:prstGeom prst="rect">
            <a:avLst/>
          </a:prstGeom>
        </p:spPr>
        <p:txBody>
          <a:bodyPr wrap="none">
            <a:spAutoFit/>
          </a:bodyPr>
          <a:lstStyle/>
          <a:p>
            <a:r>
              <a:rPr lang="en-US" sz="1200" b="0" i="0" dirty="0">
                <a:solidFill>
                  <a:schemeClr val="accent1"/>
                </a:solidFill>
                <a:effectLst/>
                <a:latin typeface="+mn-lt"/>
                <a:hlinkClick r:id="rId2">
                  <a:extLst>
                    <a:ext uri="{A12FA001-AC4F-418D-AE19-62706E023703}">
                      <ahyp:hlinkClr xmlns:ahyp="http://schemas.microsoft.com/office/drawing/2018/hyperlinkcolor" val="tx"/>
                    </a:ext>
                  </a:extLst>
                </a:hlinkClick>
              </a:rPr>
              <a:t>admin@villgrokenya.or.ke</a:t>
            </a:r>
            <a:r>
              <a:rPr lang="en-US" sz="1200" b="0" i="0" dirty="0">
                <a:solidFill>
                  <a:schemeClr val="accent1"/>
                </a:solidFill>
                <a:effectLst/>
                <a:latin typeface="+mn-lt"/>
              </a:rPr>
              <a:t>  </a:t>
            </a:r>
            <a:endParaRPr lang="en-US" sz="1200" b="0" dirty="0">
              <a:solidFill>
                <a:schemeClr val="accent1"/>
              </a:solidFill>
              <a:latin typeface="+mn-lt"/>
            </a:endParaRPr>
          </a:p>
        </p:txBody>
      </p:sp>
      <p:sp>
        <p:nvSpPr>
          <p:cNvPr id="7" name="Rectangle 6">
            <a:extLst>
              <a:ext uri="{FF2B5EF4-FFF2-40B4-BE49-F238E27FC236}">
                <a16:creationId xmlns:a16="http://schemas.microsoft.com/office/drawing/2014/main" id="{38D87B42-3440-44C8-ADF2-C6C0F97D7618}"/>
              </a:ext>
            </a:extLst>
          </p:cNvPr>
          <p:cNvSpPr/>
          <p:nvPr userDrawn="1"/>
        </p:nvSpPr>
        <p:spPr>
          <a:xfrm>
            <a:off x="4166245" y="6277320"/>
            <a:ext cx="4129847" cy="276999"/>
          </a:xfrm>
          <a:prstGeom prst="rect">
            <a:avLst/>
          </a:prstGeom>
        </p:spPr>
        <p:txBody>
          <a:bodyPr wrap="square">
            <a:noAutofit/>
          </a:bodyPr>
          <a:lstStyle/>
          <a:p>
            <a:pPr algn="l" fontAlgn="ctr"/>
            <a:r>
              <a:rPr lang="en-US" sz="1200" b="0" i="0" dirty="0">
                <a:solidFill>
                  <a:schemeClr val="accent1"/>
                </a:solidFill>
                <a:effectLst/>
                <a:latin typeface="+mn-lt"/>
              </a:rPr>
              <a:t>Bishop Magua Centre | UG Unit 6 | Off Ngong Road</a:t>
            </a:r>
          </a:p>
        </p:txBody>
      </p:sp>
      <p:sp>
        <p:nvSpPr>
          <p:cNvPr id="8" name="Rectangle 7">
            <a:extLst>
              <a:ext uri="{FF2B5EF4-FFF2-40B4-BE49-F238E27FC236}">
                <a16:creationId xmlns:a16="http://schemas.microsoft.com/office/drawing/2014/main" id="{0B37E8EF-682C-4176-A171-F3045C50925A}"/>
              </a:ext>
            </a:extLst>
          </p:cNvPr>
          <p:cNvSpPr/>
          <p:nvPr userDrawn="1"/>
        </p:nvSpPr>
        <p:spPr>
          <a:xfrm>
            <a:off x="9567105" y="6277320"/>
            <a:ext cx="2015295" cy="276999"/>
          </a:xfrm>
          <a:prstGeom prst="rect">
            <a:avLst/>
          </a:prstGeom>
        </p:spPr>
        <p:txBody>
          <a:bodyPr wrap="none">
            <a:spAutoFit/>
          </a:bodyPr>
          <a:lstStyle/>
          <a:p>
            <a:r>
              <a:rPr lang="en-US" sz="1200" b="0" dirty="0">
                <a:solidFill>
                  <a:schemeClr val="accent1"/>
                </a:solidFill>
                <a:latin typeface="+mn-lt"/>
                <a:hlinkClick r:id="rId3">
                  <a:extLst>
                    <a:ext uri="{A12FA001-AC4F-418D-AE19-62706E023703}">
                      <ahyp:hlinkClr xmlns:ahyp="http://schemas.microsoft.com/office/drawing/2018/hyperlinkcolor" val="tx"/>
                    </a:ext>
                  </a:extLst>
                </a:hlinkClick>
              </a:rPr>
              <a:t>www.villgrokenya.or.ke/</a:t>
            </a:r>
            <a:endParaRPr lang="en-US" sz="1200" b="0" dirty="0">
              <a:solidFill>
                <a:schemeClr val="accent1"/>
              </a:solidFill>
              <a:latin typeface="+mn-lt"/>
            </a:endParaRPr>
          </a:p>
        </p:txBody>
      </p:sp>
      <p:sp>
        <p:nvSpPr>
          <p:cNvPr id="2" name="TextBox 1">
            <a:extLst>
              <a:ext uri="{FF2B5EF4-FFF2-40B4-BE49-F238E27FC236}">
                <a16:creationId xmlns:a16="http://schemas.microsoft.com/office/drawing/2014/main" id="{76BC42BC-23B3-4E4E-B254-49816D3196AC}"/>
              </a:ext>
            </a:extLst>
          </p:cNvPr>
          <p:cNvSpPr txBox="1"/>
          <p:nvPr userDrawn="1"/>
        </p:nvSpPr>
        <p:spPr>
          <a:xfrm>
            <a:off x="3803072" y="2964873"/>
            <a:ext cx="4585855" cy="928254"/>
          </a:xfrm>
          <a:prstGeom prst="rect">
            <a:avLst/>
          </a:prstGeom>
          <a:noFill/>
        </p:spPr>
        <p:txBody>
          <a:bodyPr wrap="square" lIns="45720" rIns="45720" rtlCol="0">
            <a:noAutofit/>
          </a:bodyPr>
          <a:lstStyle/>
          <a:p>
            <a:pPr algn="l"/>
            <a:r>
              <a:rPr lang="en-US" sz="6000" b="1" dirty="0"/>
              <a:t>Thank you!</a:t>
            </a:r>
          </a:p>
        </p:txBody>
      </p:sp>
    </p:spTree>
    <p:extLst>
      <p:ext uri="{BB962C8B-B14F-4D97-AF65-F5344CB8AC3E}">
        <p14:creationId xmlns:p14="http://schemas.microsoft.com/office/powerpoint/2010/main" val="4269118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9" name="Picture Placeholder 135">
            <a:extLst>
              <a:ext uri="{FF2B5EF4-FFF2-40B4-BE49-F238E27FC236}">
                <a16:creationId xmlns:a16="http://schemas.microsoft.com/office/drawing/2014/main" id="{04232DEF-3376-417F-927D-0BCB3A41365A}"/>
              </a:ext>
            </a:extLst>
          </p:cNvPr>
          <p:cNvSpPr>
            <a:spLocks noGrp="1"/>
          </p:cNvSpPr>
          <p:nvPr>
            <p:ph type="pic" sz="quarter" idx="43" hasCustomPrompt="1"/>
          </p:nvPr>
        </p:nvSpPr>
        <p:spPr>
          <a:xfrm>
            <a:off x="274951" y="665214"/>
            <a:ext cx="11588489" cy="3069750"/>
          </a:xfrm>
          <a:custGeom>
            <a:avLst/>
            <a:gdLst>
              <a:gd name="connsiteX0" fmla="*/ 8538295 w 11588489"/>
              <a:gd name="connsiteY0" fmla="*/ 1638313 h 3069750"/>
              <a:gd name="connsiteX1" fmla="*/ 9254015 w 11588489"/>
              <a:gd name="connsiteY1" fmla="*/ 2354032 h 3069750"/>
              <a:gd name="connsiteX2" fmla="*/ 8538297 w 11588489"/>
              <a:gd name="connsiteY2" fmla="*/ 3069750 h 3069750"/>
              <a:gd name="connsiteX3" fmla="*/ 7822577 w 11588489"/>
              <a:gd name="connsiteY3" fmla="*/ 2354032 h 3069750"/>
              <a:gd name="connsiteX4" fmla="*/ 10099736 w 11588489"/>
              <a:gd name="connsiteY4" fmla="*/ 1634131 h 3069750"/>
              <a:gd name="connsiteX5" fmla="*/ 10815454 w 11588489"/>
              <a:gd name="connsiteY5" fmla="*/ 2349850 h 3069750"/>
              <a:gd name="connsiteX6" fmla="*/ 10099737 w 11588489"/>
              <a:gd name="connsiteY6" fmla="*/ 3065568 h 3069750"/>
              <a:gd name="connsiteX7" fmla="*/ 9384018 w 11588489"/>
              <a:gd name="connsiteY7" fmla="*/ 2349849 h 3069750"/>
              <a:gd name="connsiteX8" fmla="*/ 6976855 w 11588489"/>
              <a:gd name="connsiteY8" fmla="*/ 1622938 h 3069750"/>
              <a:gd name="connsiteX9" fmla="*/ 7692574 w 11588489"/>
              <a:gd name="connsiteY9" fmla="*/ 2338658 h 3069750"/>
              <a:gd name="connsiteX10" fmla="*/ 6976856 w 11588489"/>
              <a:gd name="connsiteY10" fmla="*/ 3054377 h 3069750"/>
              <a:gd name="connsiteX11" fmla="*/ 6261136 w 11588489"/>
              <a:gd name="connsiteY11" fmla="*/ 2338657 h 3069750"/>
              <a:gd name="connsiteX12" fmla="*/ 5415414 w 11588489"/>
              <a:gd name="connsiteY12" fmla="*/ 1607564 h 3069750"/>
              <a:gd name="connsiteX13" fmla="*/ 6131134 w 11588489"/>
              <a:gd name="connsiteY13" fmla="*/ 2323284 h 3069750"/>
              <a:gd name="connsiteX14" fmla="*/ 5415415 w 11588489"/>
              <a:gd name="connsiteY14" fmla="*/ 3039002 h 3069750"/>
              <a:gd name="connsiteX15" fmla="*/ 4699696 w 11588489"/>
              <a:gd name="connsiteY15" fmla="*/ 2323283 h 3069750"/>
              <a:gd name="connsiteX16" fmla="*/ 3853976 w 11588489"/>
              <a:gd name="connsiteY16" fmla="*/ 1592191 h 3069750"/>
              <a:gd name="connsiteX17" fmla="*/ 4569692 w 11588489"/>
              <a:gd name="connsiteY17" fmla="*/ 2307910 h 3069750"/>
              <a:gd name="connsiteX18" fmla="*/ 3853976 w 11588489"/>
              <a:gd name="connsiteY18" fmla="*/ 3023628 h 3069750"/>
              <a:gd name="connsiteX19" fmla="*/ 3138256 w 11588489"/>
              <a:gd name="connsiteY19" fmla="*/ 2307910 h 3069750"/>
              <a:gd name="connsiteX20" fmla="*/ 2292535 w 11588489"/>
              <a:gd name="connsiteY20" fmla="*/ 1576817 h 3069750"/>
              <a:gd name="connsiteX21" fmla="*/ 3008253 w 11588489"/>
              <a:gd name="connsiteY21" fmla="*/ 2292536 h 3069750"/>
              <a:gd name="connsiteX22" fmla="*/ 2292536 w 11588489"/>
              <a:gd name="connsiteY22" fmla="*/ 3008255 h 3069750"/>
              <a:gd name="connsiteX23" fmla="*/ 1576817 w 11588489"/>
              <a:gd name="connsiteY23" fmla="*/ 2292535 h 3069750"/>
              <a:gd name="connsiteX24" fmla="*/ 731094 w 11588489"/>
              <a:gd name="connsiteY24" fmla="*/ 1561441 h 3069750"/>
              <a:gd name="connsiteX25" fmla="*/ 1446815 w 11588489"/>
              <a:gd name="connsiteY25" fmla="*/ 2277160 h 3069750"/>
              <a:gd name="connsiteX26" fmla="*/ 731095 w 11588489"/>
              <a:gd name="connsiteY26" fmla="*/ 2992879 h 3069750"/>
              <a:gd name="connsiteX27" fmla="*/ 15375 w 11588489"/>
              <a:gd name="connsiteY27" fmla="*/ 2277159 h 3069750"/>
              <a:gd name="connsiteX28" fmla="*/ 10872769 w 11588489"/>
              <a:gd name="connsiteY28" fmla="*/ 861096 h 3069750"/>
              <a:gd name="connsiteX29" fmla="*/ 11588489 w 11588489"/>
              <a:gd name="connsiteY29" fmla="*/ 1576815 h 3069750"/>
              <a:gd name="connsiteX30" fmla="*/ 10872770 w 11588489"/>
              <a:gd name="connsiteY30" fmla="*/ 2292534 h 3069750"/>
              <a:gd name="connsiteX31" fmla="*/ 10157052 w 11588489"/>
              <a:gd name="connsiteY31" fmla="*/ 1576814 h 3069750"/>
              <a:gd name="connsiteX32" fmla="*/ 7749888 w 11588489"/>
              <a:gd name="connsiteY32" fmla="*/ 849905 h 3069750"/>
              <a:gd name="connsiteX33" fmla="*/ 8465606 w 11588489"/>
              <a:gd name="connsiteY33" fmla="*/ 1565624 h 3069750"/>
              <a:gd name="connsiteX34" fmla="*/ 7749889 w 11588489"/>
              <a:gd name="connsiteY34" fmla="*/ 2281343 h 3069750"/>
              <a:gd name="connsiteX35" fmla="*/ 7034169 w 11588489"/>
              <a:gd name="connsiteY35" fmla="*/ 1565624 h 3069750"/>
              <a:gd name="connsiteX36" fmla="*/ 9311327 w 11588489"/>
              <a:gd name="connsiteY36" fmla="*/ 845723 h 3069750"/>
              <a:gd name="connsiteX37" fmla="*/ 10027046 w 11588489"/>
              <a:gd name="connsiteY37" fmla="*/ 1561442 h 3069750"/>
              <a:gd name="connsiteX38" fmla="*/ 9311329 w 11588489"/>
              <a:gd name="connsiteY38" fmla="*/ 2277161 h 3069750"/>
              <a:gd name="connsiteX39" fmla="*/ 8595610 w 11588489"/>
              <a:gd name="connsiteY39" fmla="*/ 1561441 h 3069750"/>
              <a:gd name="connsiteX40" fmla="*/ 6188447 w 11588489"/>
              <a:gd name="connsiteY40" fmla="*/ 834531 h 3069750"/>
              <a:gd name="connsiteX41" fmla="*/ 6904166 w 11588489"/>
              <a:gd name="connsiteY41" fmla="*/ 1550250 h 3069750"/>
              <a:gd name="connsiteX42" fmla="*/ 6188447 w 11588489"/>
              <a:gd name="connsiteY42" fmla="*/ 2265969 h 3069750"/>
              <a:gd name="connsiteX43" fmla="*/ 5472728 w 11588489"/>
              <a:gd name="connsiteY43" fmla="*/ 1550249 h 3069750"/>
              <a:gd name="connsiteX44" fmla="*/ 4627006 w 11588489"/>
              <a:gd name="connsiteY44" fmla="*/ 819156 h 3069750"/>
              <a:gd name="connsiteX45" fmla="*/ 5342726 w 11588489"/>
              <a:gd name="connsiteY45" fmla="*/ 1534875 h 3069750"/>
              <a:gd name="connsiteX46" fmla="*/ 4627008 w 11588489"/>
              <a:gd name="connsiteY46" fmla="*/ 2250595 h 3069750"/>
              <a:gd name="connsiteX47" fmla="*/ 3911289 w 11588489"/>
              <a:gd name="connsiteY47" fmla="*/ 1534875 h 3069750"/>
              <a:gd name="connsiteX48" fmla="*/ 3065568 w 11588489"/>
              <a:gd name="connsiteY48" fmla="*/ 803783 h 3069750"/>
              <a:gd name="connsiteX49" fmla="*/ 3781287 w 11588489"/>
              <a:gd name="connsiteY49" fmla="*/ 1519502 h 3069750"/>
              <a:gd name="connsiteX50" fmla="*/ 3065567 w 11588489"/>
              <a:gd name="connsiteY50" fmla="*/ 2235221 h 3069750"/>
              <a:gd name="connsiteX51" fmla="*/ 2349849 w 11588489"/>
              <a:gd name="connsiteY51" fmla="*/ 1519502 h 3069750"/>
              <a:gd name="connsiteX52" fmla="*/ 1504128 w 11588489"/>
              <a:gd name="connsiteY52" fmla="*/ 788408 h 3069750"/>
              <a:gd name="connsiteX53" fmla="*/ 2219846 w 11588489"/>
              <a:gd name="connsiteY53" fmla="*/ 1504127 h 3069750"/>
              <a:gd name="connsiteX54" fmla="*/ 1504128 w 11588489"/>
              <a:gd name="connsiteY54" fmla="*/ 2219847 h 3069750"/>
              <a:gd name="connsiteX55" fmla="*/ 788409 w 11588489"/>
              <a:gd name="connsiteY55" fmla="*/ 1504127 h 3069750"/>
              <a:gd name="connsiteX56" fmla="*/ 8522921 w 11588489"/>
              <a:gd name="connsiteY56" fmla="*/ 76872 h 3069750"/>
              <a:gd name="connsiteX57" fmla="*/ 9238640 w 11588489"/>
              <a:gd name="connsiteY57" fmla="*/ 792590 h 3069750"/>
              <a:gd name="connsiteX58" fmla="*/ 8522921 w 11588489"/>
              <a:gd name="connsiteY58" fmla="*/ 1508309 h 3069750"/>
              <a:gd name="connsiteX59" fmla="*/ 7807202 w 11588489"/>
              <a:gd name="connsiteY59" fmla="*/ 792589 h 3069750"/>
              <a:gd name="connsiteX60" fmla="*/ 10084360 w 11588489"/>
              <a:gd name="connsiteY60" fmla="*/ 72688 h 3069750"/>
              <a:gd name="connsiteX61" fmla="*/ 10800080 w 11588489"/>
              <a:gd name="connsiteY61" fmla="*/ 788407 h 3069750"/>
              <a:gd name="connsiteX62" fmla="*/ 10084362 w 11588489"/>
              <a:gd name="connsiteY62" fmla="*/ 1504125 h 3069750"/>
              <a:gd name="connsiteX63" fmla="*/ 9368642 w 11588489"/>
              <a:gd name="connsiteY63" fmla="*/ 788406 h 3069750"/>
              <a:gd name="connsiteX64" fmla="*/ 6961480 w 11588489"/>
              <a:gd name="connsiteY64" fmla="*/ 61496 h 3069750"/>
              <a:gd name="connsiteX65" fmla="*/ 7677199 w 11588489"/>
              <a:gd name="connsiteY65" fmla="*/ 777215 h 3069750"/>
              <a:gd name="connsiteX66" fmla="*/ 6961481 w 11588489"/>
              <a:gd name="connsiteY66" fmla="*/ 1492934 h 3069750"/>
              <a:gd name="connsiteX67" fmla="*/ 6245761 w 11588489"/>
              <a:gd name="connsiteY67" fmla="*/ 777215 h 3069750"/>
              <a:gd name="connsiteX68" fmla="*/ 5400039 w 11588489"/>
              <a:gd name="connsiteY68" fmla="*/ 46123 h 3069750"/>
              <a:gd name="connsiteX69" fmla="*/ 6115758 w 11588489"/>
              <a:gd name="connsiteY69" fmla="*/ 761842 h 3069750"/>
              <a:gd name="connsiteX70" fmla="*/ 5400040 w 11588489"/>
              <a:gd name="connsiteY70" fmla="*/ 1477561 h 3069750"/>
              <a:gd name="connsiteX71" fmla="*/ 4684320 w 11588489"/>
              <a:gd name="connsiteY71" fmla="*/ 761841 h 3069750"/>
              <a:gd name="connsiteX72" fmla="*/ 3838601 w 11588489"/>
              <a:gd name="connsiteY72" fmla="*/ 30748 h 3069750"/>
              <a:gd name="connsiteX73" fmla="*/ 4554317 w 11588489"/>
              <a:gd name="connsiteY73" fmla="*/ 746468 h 3069750"/>
              <a:gd name="connsiteX74" fmla="*/ 3838601 w 11588489"/>
              <a:gd name="connsiteY74" fmla="*/ 1462185 h 3069750"/>
              <a:gd name="connsiteX75" fmla="*/ 3122882 w 11588489"/>
              <a:gd name="connsiteY75" fmla="*/ 746466 h 3069750"/>
              <a:gd name="connsiteX76" fmla="*/ 2277161 w 11588489"/>
              <a:gd name="connsiteY76" fmla="*/ 15374 h 3069750"/>
              <a:gd name="connsiteX77" fmla="*/ 2992879 w 11588489"/>
              <a:gd name="connsiteY77" fmla="*/ 731094 h 3069750"/>
              <a:gd name="connsiteX78" fmla="*/ 2277161 w 11588489"/>
              <a:gd name="connsiteY78" fmla="*/ 1446812 h 3069750"/>
              <a:gd name="connsiteX79" fmla="*/ 1561440 w 11588489"/>
              <a:gd name="connsiteY79" fmla="*/ 731092 h 3069750"/>
              <a:gd name="connsiteX80" fmla="*/ 715719 w 11588489"/>
              <a:gd name="connsiteY80" fmla="*/ 0 h 3069750"/>
              <a:gd name="connsiteX81" fmla="*/ 1431439 w 11588489"/>
              <a:gd name="connsiteY81" fmla="*/ 715719 h 3069750"/>
              <a:gd name="connsiteX82" fmla="*/ 715719 w 11588489"/>
              <a:gd name="connsiteY82" fmla="*/ 1431438 h 3069750"/>
              <a:gd name="connsiteX83" fmla="*/ 0 w 11588489"/>
              <a:gd name="connsiteY83" fmla="*/ 715719 h 306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88489" h="3069750">
                <a:moveTo>
                  <a:pt x="8538295" y="1638313"/>
                </a:moveTo>
                <a:lnTo>
                  <a:pt x="9254015" y="2354032"/>
                </a:lnTo>
                <a:lnTo>
                  <a:pt x="8538297" y="3069750"/>
                </a:lnTo>
                <a:lnTo>
                  <a:pt x="7822577" y="2354032"/>
                </a:lnTo>
                <a:close/>
                <a:moveTo>
                  <a:pt x="10099736" y="1634131"/>
                </a:moveTo>
                <a:lnTo>
                  <a:pt x="10815454" y="2349850"/>
                </a:lnTo>
                <a:lnTo>
                  <a:pt x="10099737" y="3065568"/>
                </a:lnTo>
                <a:lnTo>
                  <a:pt x="9384018" y="2349849"/>
                </a:lnTo>
                <a:close/>
                <a:moveTo>
                  <a:pt x="6976855" y="1622938"/>
                </a:moveTo>
                <a:lnTo>
                  <a:pt x="7692574" y="2338658"/>
                </a:lnTo>
                <a:lnTo>
                  <a:pt x="6976856" y="3054377"/>
                </a:lnTo>
                <a:lnTo>
                  <a:pt x="6261136" y="2338657"/>
                </a:lnTo>
                <a:close/>
                <a:moveTo>
                  <a:pt x="5415414" y="1607564"/>
                </a:moveTo>
                <a:lnTo>
                  <a:pt x="6131134" y="2323284"/>
                </a:lnTo>
                <a:lnTo>
                  <a:pt x="5415415" y="3039002"/>
                </a:lnTo>
                <a:lnTo>
                  <a:pt x="4699696" y="2323283"/>
                </a:lnTo>
                <a:close/>
                <a:moveTo>
                  <a:pt x="3853976" y="1592191"/>
                </a:moveTo>
                <a:lnTo>
                  <a:pt x="4569692" y="2307910"/>
                </a:lnTo>
                <a:lnTo>
                  <a:pt x="3853976" y="3023628"/>
                </a:lnTo>
                <a:lnTo>
                  <a:pt x="3138256" y="2307910"/>
                </a:lnTo>
                <a:close/>
                <a:moveTo>
                  <a:pt x="2292535" y="1576817"/>
                </a:moveTo>
                <a:lnTo>
                  <a:pt x="3008253" y="2292536"/>
                </a:lnTo>
                <a:lnTo>
                  <a:pt x="2292536" y="3008255"/>
                </a:lnTo>
                <a:lnTo>
                  <a:pt x="1576817" y="2292535"/>
                </a:lnTo>
                <a:close/>
                <a:moveTo>
                  <a:pt x="731094" y="1561441"/>
                </a:moveTo>
                <a:lnTo>
                  <a:pt x="1446815" y="2277160"/>
                </a:lnTo>
                <a:lnTo>
                  <a:pt x="731095" y="2992879"/>
                </a:lnTo>
                <a:lnTo>
                  <a:pt x="15375" y="2277159"/>
                </a:lnTo>
                <a:close/>
                <a:moveTo>
                  <a:pt x="10872769" y="861096"/>
                </a:moveTo>
                <a:lnTo>
                  <a:pt x="11588489" y="1576815"/>
                </a:lnTo>
                <a:lnTo>
                  <a:pt x="10872770" y="2292534"/>
                </a:lnTo>
                <a:lnTo>
                  <a:pt x="10157052" y="1576814"/>
                </a:lnTo>
                <a:close/>
                <a:moveTo>
                  <a:pt x="7749888" y="849905"/>
                </a:moveTo>
                <a:lnTo>
                  <a:pt x="8465606" y="1565624"/>
                </a:lnTo>
                <a:lnTo>
                  <a:pt x="7749889" y="2281343"/>
                </a:lnTo>
                <a:lnTo>
                  <a:pt x="7034169" y="1565624"/>
                </a:lnTo>
                <a:close/>
                <a:moveTo>
                  <a:pt x="9311327" y="845723"/>
                </a:moveTo>
                <a:lnTo>
                  <a:pt x="10027046" y="1561442"/>
                </a:lnTo>
                <a:lnTo>
                  <a:pt x="9311329" y="2277161"/>
                </a:lnTo>
                <a:lnTo>
                  <a:pt x="8595610" y="1561441"/>
                </a:lnTo>
                <a:close/>
                <a:moveTo>
                  <a:pt x="6188447" y="834531"/>
                </a:moveTo>
                <a:lnTo>
                  <a:pt x="6904166" y="1550250"/>
                </a:lnTo>
                <a:lnTo>
                  <a:pt x="6188447" y="2265969"/>
                </a:lnTo>
                <a:lnTo>
                  <a:pt x="5472728" y="1550249"/>
                </a:lnTo>
                <a:close/>
                <a:moveTo>
                  <a:pt x="4627006" y="819156"/>
                </a:moveTo>
                <a:lnTo>
                  <a:pt x="5342726" y="1534875"/>
                </a:lnTo>
                <a:lnTo>
                  <a:pt x="4627008" y="2250595"/>
                </a:lnTo>
                <a:lnTo>
                  <a:pt x="3911289" y="1534875"/>
                </a:lnTo>
                <a:close/>
                <a:moveTo>
                  <a:pt x="3065568" y="803783"/>
                </a:moveTo>
                <a:lnTo>
                  <a:pt x="3781287" y="1519502"/>
                </a:lnTo>
                <a:lnTo>
                  <a:pt x="3065567" y="2235221"/>
                </a:lnTo>
                <a:lnTo>
                  <a:pt x="2349849" y="1519502"/>
                </a:lnTo>
                <a:close/>
                <a:moveTo>
                  <a:pt x="1504128" y="788408"/>
                </a:moveTo>
                <a:lnTo>
                  <a:pt x="2219846" y="1504127"/>
                </a:lnTo>
                <a:lnTo>
                  <a:pt x="1504128" y="2219847"/>
                </a:lnTo>
                <a:lnTo>
                  <a:pt x="788409" y="1504127"/>
                </a:lnTo>
                <a:close/>
                <a:moveTo>
                  <a:pt x="8522921" y="76872"/>
                </a:moveTo>
                <a:lnTo>
                  <a:pt x="9238640" y="792590"/>
                </a:lnTo>
                <a:lnTo>
                  <a:pt x="8522921" y="1508309"/>
                </a:lnTo>
                <a:lnTo>
                  <a:pt x="7807202" y="792589"/>
                </a:lnTo>
                <a:close/>
                <a:moveTo>
                  <a:pt x="10084360" y="72688"/>
                </a:moveTo>
                <a:lnTo>
                  <a:pt x="10800080" y="788407"/>
                </a:lnTo>
                <a:lnTo>
                  <a:pt x="10084362" y="1504125"/>
                </a:lnTo>
                <a:lnTo>
                  <a:pt x="9368642" y="788406"/>
                </a:lnTo>
                <a:close/>
                <a:moveTo>
                  <a:pt x="6961480" y="61496"/>
                </a:moveTo>
                <a:lnTo>
                  <a:pt x="7677199" y="777215"/>
                </a:lnTo>
                <a:lnTo>
                  <a:pt x="6961481" y="1492934"/>
                </a:lnTo>
                <a:lnTo>
                  <a:pt x="6245761" y="777215"/>
                </a:lnTo>
                <a:close/>
                <a:moveTo>
                  <a:pt x="5400039" y="46123"/>
                </a:moveTo>
                <a:lnTo>
                  <a:pt x="6115758" y="761842"/>
                </a:lnTo>
                <a:lnTo>
                  <a:pt x="5400040" y="1477561"/>
                </a:lnTo>
                <a:lnTo>
                  <a:pt x="4684320" y="761841"/>
                </a:lnTo>
                <a:close/>
                <a:moveTo>
                  <a:pt x="3838601" y="30748"/>
                </a:moveTo>
                <a:lnTo>
                  <a:pt x="4554317" y="746468"/>
                </a:lnTo>
                <a:lnTo>
                  <a:pt x="3838601" y="1462185"/>
                </a:lnTo>
                <a:lnTo>
                  <a:pt x="3122882" y="746466"/>
                </a:lnTo>
                <a:close/>
                <a:moveTo>
                  <a:pt x="2277161" y="15374"/>
                </a:moveTo>
                <a:lnTo>
                  <a:pt x="2992879" y="731094"/>
                </a:lnTo>
                <a:lnTo>
                  <a:pt x="2277161" y="1446812"/>
                </a:lnTo>
                <a:lnTo>
                  <a:pt x="1561440" y="731092"/>
                </a:lnTo>
                <a:close/>
                <a:moveTo>
                  <a:pt x="715719" y="0"/>
                </a:moveTo>
                <a:lnTo>
                  <a:pt x="1431439" y="715719"/>
                </a:lnTo>
                <a:lnTo>
                  <a:pt x="715719" y="1431438"/>
                </a:lnTo>
                <a:lnTo>
                  <a:pt x="0" y="715719"/>
                </a:lnTo>
                <a:close/>
              </a:path>
            </a:pathLst>
          </a:custGeom>
          <a:solidFill>
            <a:schemeClr val="bg1">
              <a:lumMod val="95000"/>
            </a:schemeClr>
          </a:solidFill>
        </p:spPr>
        <p:txBody>
          <a:bodyPr wrap="square" anchor="ctr">
            <a:noAutofit/>
          </a:bodyP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0" name="Title 1">
            <a:extLst>
              <a:ext uri="{FF2B5EF4-FFF2-40B4-BE49-F238E27FC236}">
                <a16:creationId xmlns:a16="http://schemas.microsoft.com/office/drawing/2014/main" id="{B9286DE0-904C-4B6C-9D3C-D37B1738AAA8}"/>
              </a:ext>
            </a:extLst>
          </p:cNvPr>
          <p:cNvSpPr>
            <a:spLocks noGrp="1"/>
          </p:cNvSpPr>
          <p:nvPr>
            <p:ph type="ctrTitle" hasCustomPrompt="1"/>
          </p:nvPr>
        </p:nvSpPr>
        <p:spPr>
          <a:xfrm>
            <a:off x="609599" y="3969210"/>
            <a:ext cx="7408986" cy="1193633"/>
          </a:xfrm>
        </p:spPr>
        <p:txBody>
          <a:bodyPr lIns="45720" rIns="45720" anchor="t">
            <a:noAutofit/>
          </a:bodyPr>
          <a:lstStyle>
            <a:lvl1pPr algn="l">
              <a:defRPr sz="4000">
                <a:solidFill>
                  <a:schemeClr val="accent1"/>
                </a:solidFill>
              </a:defRPr>
            </a:lvl1pPr>
          </a:lstStyle>
          <a:p>
            <a:r>
              <a:rPr lang="en-US" dirty="0"/>
              <a:t>Click to add master title</a:t>
            </a:r>
          </a:p>
        </p:txBody>
      </p:sp>
      <p:sp>
        <p:nvSpPr>
          <p:cNvPr id="21" name="Date Placeholder 3">
            <a:extLst>
              <a:ext uri="{FF2B5EF4-FFF2-40B4-BE49-F238E27FC236}">
                <a16:creationId xmlns:a16="http://schemas.microsoft.com/office/drawing/2014/main" id="{7145AE4C-C0E6-4A7B-8349-C9747EEA4FF2}"/>
              </a:ext>
            </a:extLst>
          </p:cNvPr>
          <p:cNvSpPr>
            <a:spLocks noGrp="1"/>
          </p:cNvSpPr>
          <p:nvPr>
            <p:ph type="dt" sz="half" idx="10"/>
          </p:nvPr>
        </p:nvSpPr>
        <p:spPr>
          <a:xfrm>
            <a:off x="609600" y="6189250"/>
            <a:ext cx="2743200" cy="365125"/>
          </a:xfrm>
          <a:prstGeom prst="rect">
            <a:avLst/>
          </a:prstGeom>
        </p:spPr>
        <p:txBody>
          <a:bodyPr anchor="ctr"/>
          <a:lstStyle>
            <a:lvl1pPr>
              <a:defRPr sz="1400" b="1">
                <a:solidFill>
                  <a:schemeClr val="accent1"/>
                </a:solidFill>
              </a:defRPr>
            </a:lvl1pPr>
          </a:lstStyle>
          <a:p>
            <a:fld id="{5FF02EE8-43AF-4584-B28F-4482C81ECB13}" type="datetime4">
              <a:rPr lang="en-US" smtClean="0"/>
              <a:t>September 16, 2020</a:t>
            </a:fld>
            <a:endParaRPr lang="en-US" dirty="0"/>
          </a:p>
        </p:txBody>
      </p:sp>
      <p:pic>
        <p:nvPicPr>
          <p:cNvPr id="22" name="Picture 21">
            <a:extLst>
              <a:ext uri="{FF2B5EF4-FFF2-40B4-BE49-F238E27FC236}">
                <a16:creationId xmlns:a16="http://schemas.microsoft.com/office/drawing/2014/main" id="{1CA0E10D-1145-4F83-BD3A-C89E68AFF9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62" t="2308" r="3086" b="9096"/>
          <a:stretch/>
        </p:blipFill>
        <p:spPr>
          <a:xfrm>
            <a:off x="10269414" y="6023862"/>
            <a:ext cx="1312985" cy="530513"/>
          </a:xfrm>
          <a:prstGeom prst="rect">
            <a:avLst/>
          </a:prstGeom>
        </p:spPr>
      </p:pic>
      <p:cxnSp>
        <p:nvCxnSpPr>
          <p:cNvPr id="23" name="Straight Connector 22">
            <a:extLst>
              <a:ext uri="{FF2B5EF4-FFF2-40B4-BE49-F238E27FC236}">
                <a16:creationId xmlns:a16="http://schemas.microsoft.com/office/drawing/2014/main" id="{5B95A43D-428F-4E46-B24E-C6F48B8D0CDD}"/>
              </a:ext>
            </a:extLst>
          </p:cNvPr>
          <p:cNvCxnSpPr>
            <a:cxnSpLocks/>
          </p:cNvCxnSpPr>
          <p:nvPr userDrawn="1"/>
        </p:nvCxnSpPr>
        <p:spPr>
          <a:xfrm>
            <a:off x="609599" y="5258133"/>
            <a:ext cx="274320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84610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2C1F-6B5B-4DDA-BB24-80F67F010702}"/>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B6842DFA-FCCA-4D93-83D0-658A09952D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D308A389-98C7-484A-B8B1-1E619C44780E}"/>
              </a:ext>
            </a:extLst>
          </p:cNvPr>
          <p:cNvSpPr>
            <a:spLocks noGrp="1"/>
          </p:cNvSpPr>
          <p:nvPr>
            <p:ph type="dt" sz="half" idx="10"/>
          </p:nvPr>
        </p:nvSpPr>
        <p:spPr/>
        <p:txBody>
          <a:bodyPr/>
          <a:lstStyle/>
          <a:p>
            <a:fld id="{B5F779B4-972C-485C-A6AC-FF6B364E0D7F}" type="datetime4">
              <a:rPr lang="en-US" smtClean="0"/>
              <a:t>September 16, 2020</a:t>
            </a:fld>
            <a:endParaRPr lang="x-none"/>
          </a:p>
        </p:txBody>
      </p:sp>
      <p:sp>
        <p:nvSpPr>
          <p:cNvPr id="5" name="Footer Placeholder 4">
            <a:extLst>
              <a:ext uri="{FF2B5EF4-FFF2-40B4-BE49-F238E27FC236}">
                <a16:creationId xmlns:a16="http://schemas.microsoft.com/office/drawing/2014/main" id="{94A0504F-69E5-4772-B1B4-56E838455F2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62D7CB8E-10B9-4301-8849-143713D1B334}"/>
              </a:ext>
            </a:extLst>
          </p:cNvPr>
          <p:cNvSpPr>
            <a:spLocks noGrp="1"/>
          </p:cNvSpPr>
          <p:nvPr>
            <p:ph type="sldNum" sz="quarter" idx="12"/>
          </p:nvPr>
        </p:nvSpPr>
        <p:spPr/>
        <p:txBody>
          <a:bodyPr/>
          <a:lstStyle/>
          <a:p>
            <a:fld id="{2BACDCFC-418C-4B2A-BB7C-0FB1442CF98A}" type="slidenum">
              <a:rPr lang="x-none" smtClean="0"/>
              <a:t>‹#›</a:t>
            </a:fld>
            <a:endParaRPr lang="x-none"/>
          </a:p>
        </p:txBody>
      </p:sp>
    </p:spTree>
    <p:extLst>
      <p:ext uri="{BB962C8B-B14F-4D97-AF65-F5344CB8AC3E}">
        <p14:creationId xmlns:p14="http://schemas.microsoft.com/office/powerpoint/2010/main" val="1014213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lour/Image block slides4">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D89D1E3-6FE8-416A-9583-65BA2A1CDE46}"/>
              </a:ext>
            </a:extLst>
          </p:cNvPr>
          <p:cNvSpPr>
            <a:spLocks noGrp="1"/>
          </p:cNvSpPr>
          <p:nvPr>
            <p:ph type="pic" sz="quarter" idx="36"/>
          </p:nvPr>
        </p:nvSpPr>
        <p:spPr>
          <a:xfrm>
            <a:off x="609600" y="1600199"/>
            <a:ext cx="4673600" cy="4539344"/>
          </a:xfrm>
          <a:prstGeom prst="homePlate">
            <a:avLst>
              <a:gd name="adj" fmla="val 0"/>
            </a:avLst>
          </a:prstGeom>
        </p:spPr>
        <p:txBody>
          <a:bodyPr anchor="ctr"/>
          <a:lstStyle>
            <a:lvl1pPr marL="0" indent="0" algn="ctr">
              <a:buNone/>
              <a:defRPr sz="4000">
                <a:solidFill>
                  <a:schemeClr val="tx1"/>
                </a:solidFill>
              </a:defRPr>
            </a:lvl1pPr>
          </a:lstStyle>
          <a:p>
            <a:endParaRPr lang="en-US" dirty="0"/>
          </a:p>
        </p:txBody>
      </p:sp>
      <p:sp>
        <p:nvSpPr>
          <p:cNvPr id="5" name="Text Placeholder 5">
            <a:extLst>
              <a:ext uri="{FF2B5EF4-FFF2-40B4-BE49-F238E27FC236}">
                <a16:creationId xmlns:a16="http://schemas.microsoft.com/office/drawing/2014/main" id="{F60F005F-C3AB-4CCF-A237-1466C45380F8}"/>
              </a:ext>
            </a:extLst>
          </p:cNvPr>
          <p:cNvSpPr>
            <a:spLocks noGrp="1"/>
          </p:cNvSpPr>
          <p:nvPr>
            <p:ph type="body" sz="quarter" idx="11" hasCustomPrompt="1"/>
          </p:nvPr>
        </p:nvSpPr>
        <p:spPr>
          <a:xfrm>
            <a:off x="5500914" y="1600199"/>
            <a:ext cx="6081485" cy="4419601"/>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9E9A6100-6F91-46F2-B520-8CF462FF54B4}"/>
              </a:ext>
            </a:extLst>
          </p:cNvPr>
          <p:cNvSpPr>
            <a:spLocks noGrp="1"/>
          </p:cNvSpPr>
          <p:nvPr>
            <p:ph type="body" sz="quarter" idx="13" hasCustomPrompt="1"/>
          </p:nvPr>
        </p:nvSpPr>
        <p:spPr>
          <a:xfrm>
            <a:off x="609600" y="6310427"/>
            <a:ext cx="10096500" cy="410934"/>
          </a:xfrm>
        </p:spPr>
        <p:txBody>
          <a:bodyPr>
            <a:normAutofit/>
          </a:bodyPr>
          <a:lstStyle>
            <a:lvl1pPr>
              <a:defRPr sz="900" b="0" i="1">
                <a:latin typeface="+mn-lt"/>
              </a:defRPr>
            </a:lvl1pPr>
          </a:lstStyle>
          <a:p>
            <a:pPr lvl="0"/>
            <a:r>
              <a:rPr lang="en-US" dirty="0"/>
              <a:t>Source/footnotes</a:t>
            </a:r>
          </a:p>
        </p:txBody>
      </p:sp>
      <p:sp>
        <p:nvSpPr>
          <p:cNvPr id="9" name="Title 1">
            <a:extLst>
              <a:ext uri="{FF2B5EF4-FFF2-40B4-BE49-F238E27FC236}">
                <a16:creationId xmlns:a16="http://schemas.microsoft.com/office/drawing/2014/main" id="{EF172200-FFCF-44EE-B5F0-F4B2626BDDB9}"/>
              </a:ext>
            </a:extLst>
          </p:cNvPr>
          <p:cNvSpPr>
            <a:spLocks noGrp="1"/>
          </p:cNvSpPr>
          <p:nvPr>
            <p:ph type="title" hasCustomPrompt="1"/>
          </p:nvPr>
        </p:nvSpPr>
        <p:spPr>
          <a:xfrm>
            <a:off x="627016" y="356095"/>
            <a:ext cx="9418320" cy="950324"/>
          </a:xfrm>
        </p:spPr>
        <p:txBody>
          <a:bodyPr/>
          <a:lstStyle>
            <a:lvl1pPr>
              <a:defRPr/>
            </a:lvl1pPr>
          </a:lstStyle>
          <a:p>
            <a:r>
              <a:rPr lang="en-US" dirty="0"/>
              <a:t>Click to add master title</a:t>
            </a:r>
          </a:p>
        </p:txBody>
      </p:sp>
      <p:sp>
        <p:nvSpPr>
          <p:cNvPr id="2" name="Slide Number Placeholder 1">
            <a:extLst>
              <a:ext uri="{FF2B5EF4-FFF2-40B4-BE49-F238E27FC236}">
                <a16:creationId xmlns:a16="http://schemas.microsoft.com/office/drawing/2014/main" id="{7F86E539-3837-424C-9CE2-F130A5479A56}"/>
              </a:ext>
            </a:extLst>
          </p:cNvPr>
          <p:cNvSpPr>
            <a:spLocks noGrp="1"/>
          </p:cNvSpPr>
          <p:nvPr>
            <p:ph type="sldNum" sz="quarter" idx="37"/>
          </p:nvPr>
        </p:nvSpPr>
        <p:spPr/>
        <p:txBody>
          <a:bodyPr/>
          <a:lstStyle/>
          <a:p>
            <a:fld id="{46A06002-DBCD-4F9B-B425-B14708B98EFB}" type="slidenum">
              <a:rPr lang="en-US" smtClean="0"/>
              <a:pPr/>
              <a:t>‹#›</a:t>
            </a:fld>
            <a:endParaRPr lang="en-US" dirty="0"/>
          </a:p>
        </p:txBody>
      </p:sp>
    </p:spTree>
    <p:extLst>
      <p:ext uri="{BB962C8B-B14F-4D97-AF65-F5344CB8AC3E}">
        <p14:creationId xmlns:p14="http://schemas.microsoft.com/office/powerpoint/2010/main" val="305791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slide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F489B5-4BE1-4CB8-9E6A-C0FBC3745B29}"/>
              </a:ext>
            </a:extLst>
          </p:cNvPr>
          <p:cNvSpPr>
            <a:spLocks noGrp="1"/>
          </p:cNvSpPr>
          <p:nvPr>
            <p:ph type="sldNum" sz="quarter" idx="10"/>
          </p:nvPr>
        </p:nvSpPr>
        <p:spPr/>
        <p:txBody>
          <a:bodyPr/>
          <a:lstStyle/>
          <a:p>
            <a:fld id="{46A06002-DBCD-4F9B-B425-B14708B98EFB}" type="slidenum">
              <a:rPr lang="en-US" smtClean="0"/>
              <a:pPr/>
              <a:t>‹#›</a:t>
            </a:fld>
            <a:endParaRPr lang="en-US" dirty="0"/>
          </a:p>
        </p:txBody>
      </p:sp>
      <p:sp>
        <p:nvSpPr>
          <p:cNvPr id="4" name="Rectangle 3">
            <a:extLst>
              <a:ext uri="{FF2B5EF4-FFF2-40B4-BE49-F238E27FC236}">
                <a16:creationId xmlns:a16="http://schemas.microsoft.com/office/drawing/2014/main" id="{CDD938B5-E895-4270-BE7B-4AF30B23E1F0}"/>
              </a:ext>
            </a:extLst>
          </p:cNvPr>
          <p:cNvSpPr/>
          <p:nvPr userDrawn="1"/>
        </p:nvSpPr>
        <p:spPr>
          <a:xfrm>
            <a:off x="0" y="0"/>
            <a:ext cx="120945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40EFF6-AF16-4F2C-95EC-B27C3F93B4CB}"/>
              </a:ext>
            </a:extLst>
          </p:cNvPr>
          <p:cNvSpPr>
            <a:spLocks noGrp="1"/>
          </p:cNvSpPr>
          <p:nvPr>
            <p:ph type="title" hasCustomPrompt="1"/>
          </p:nvPr>
        </p:nvSpPr>
        <p:spPr>
          <a:xfrm rot="16200000">
            <a:off x="-1627916" y="2953838"/>
            <a:ext cx="4475018" cy="950324"/>
          </a:xfrm>
        </p:spPr>
        <p:txBody>
          <a:bodyPr anchor="ctr"/>
          <a:lstStyle>
            <a:lvl1pPr algn="ctr">
              <a:defRPr>
                <a:solidFill>
                  <a:schemeClr val="bg1"/>
                </a:solidFill>
              </a:defRPr>
            </a:lvl1pPr>
          </a:lstStyle>
          <a:p>
            <a:r>
              <a:rPr lang="en-US" dirty="0"/>
              <a:t>Click to add title</a:t>
            </a:r>
          </a:p>
        </p:txBody>
      </p:sp>
      <p:sp>
        <p:nvSpPr>
          <p:cNvPr id="6" name="Picture Placeholder 5">
            <a:extLst>
              <a:ext uri="{FF2B5EF4-FFF2-40B4-BE49-F238E27FC236}">
                <a16:creationId xmlns:a16="http://schemas.microsoft.com/office/drawing/2014/main" id="{E6632F3B-0E48-4340-9572-905D0F08E5D2}"/>
              </a:ext>
            </a:extLst>
          </p:cNvPr>
          <p:cNvSpPr>
            <a:spLocks noGrp="1"/>
          </p:cNvSpPr>
          <p:nvPr>
            <p:ph type="pic" sz="quarter" idx="11"/>
          </p:nvPr>
        </p:nvSpPr>
        <p:spPr>
          <a:xfrm>
            <a:off x="1209451" y="0"/>
            <a:ext cx="3057749" cy="6858000"/>
          </a:xfrm>
        </p:spPr>
        <p:txBody>
          <a:bodyPr anchor="ctr"/>
          <a:lstStyle>
            <a:lvl1pPr algn="ctr">
              <a:defRPr/>
            </a:lvl1pPr>
          </a:lstStyle>
          <a:p>
            <a:endParaRPr lang="en-US" dirty="0"/>
          </a:p>
        </p:txBody>
      </p:sp>
    </p:spTree>
    <p:extLst>
      <p:ext uri="{BB962C8B-B14F-4D97-AF65-F5344CB8AC3E}">
        <p14:creationId xmlns:p14="http://schemas.microsoft.com/office/powerpoint/2010/main" val="1439551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with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639D69-B634-49EE-9CA4-D4CC87A7EB03}"/>
              </a:ext>
            </a:extLst>
          </p:cNvPr>
          <p:cNvSpPr/>
          <p:nvPr userDrawn="1"/>
        </p:nvSpPr>
        <p:spPr>
          <a:xfrm>
            <a:off x="0" y="4696689"/>
            <a:ext cx="12192000" cy="2258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3D2224-02BE-4A37-A30E-596482059F96}"/>
              </a:ext>
            </a:extLst>
          </p:cNvPr>
          <p:cNvSpPr>
            <a:spLocks noGrp="1"/>
          </p:cNvSpPr>
          <p:nvPr>
            <p:ph type="title" hasCustomPrompt="1"/>
          </p:nvPr>
        </p:nvSpPr>
        <p:spPr>
          <a:xfrm>
            <a:off x="627016" y="356756"/>
            <a:ext cx="9418320" cy="945571"/>
          </a:xfrm>
        </p:spPr>
        <p:txBody>
          <a:bodyPr/>
          <a:lstStyle>
            <a:lvl1pPr>
              <a:defRPr/>
            </a:lvl1pPr>
          </a:lstStyle>
          <a:p>
            <a:r>
              <a:rPr lang="en-US" dirty="0"/>
              <a:t>Click to add title</a:t>
            </a:r>
          </a:p>
        </p:txBody>
      </p:sp>
      <p:sp>
        <p:nvSpPr>
          <p:cNvPr id="3" name="Slide Number Placeholder 2">
            <a:extLst>
              <a:ext uri="{FF2B5EF4-FFF2-40B4-BE49-F238E27FC236}">
                <a16:creationId xmlns:a16="http://schemas.microsoft.com/office/drawing/2014/main" id="{B66C6417-3A23-465E-8F96-6214830EEDD9}"/>
              </a:ext>
            </a:extLst>
          </p:cNvPr>
          <p:cNvSpPr>
            <a:spLocks noGrp="1"/>
          </p:cNvSpPr>
          <p:nvPr>
            <p:ph type="sldNum" sz="quarter" idx="10"/>
          </p:nvPr>
        </p:nvSpPr>
        <p:spPr/>
        <p:txBody>
          <a:bodyPr/>
          <a:lstStyle>
            <a:lvl1pPr>
              <a:defRPr>
                <a:solidFill>
                  <a:schemeClr val="bg1"/>
                </a:solidFill>
              </a:defRPr>
            </a:lvl1pPr>
          </a:lstStyle>
          <a:p>
            <a:fld id="{46A06002-DBCD-4F9B-B425-B14708B98EFB}" type="slidenum">
              <a:rPr lang="en-US" smtClean="0"/>
              <a:pPr/>
              <a:t>‹#›</a:t>
            </a:fld>
            <a:endParaRPr lang="en-US" dirty="0"/>
          </a:p>
        </p:txBody>
      </p:sp>
      <p:sp>
        <p:nvSpPr>
          <p:cNvPr id="9" name="Text Placeholder 8">
            <a:extLst>
              <a:ext uri="{FF2B5EF4-FFF2-40B4-BE49-F238E27FC236}">
                <a16:creationId xmlns:a16="http://schemas.microsoft.com/office/drawing/2014/main" id="{5C3CEF99-9BFE-4D86-B154-2392BB69B849}"/>
              </a:ext>
            </a:extLst>
          </p:cNvPr>
          <p:cNvSpPr>
            <a:spLocks noGrp="1"/>
          </p:cNvSpPr>
          <p:nvPr>
            <p:ph type="body" sz="quarter" idx="11" hasCustomPrompt="1"/>
          </p:nvPr>
        </p:nvSpPr>
        <p:spPr>
          <a:xfrm>
            <a:off x="1731963" y="5457978"/>
            <a:ext cx="8616950" cy="693737"/>
          </a:xfrm>
        </p:spPr>
        <p:txBody>
          <a:bodyPr anchor="ctr">
            <a:normAutofit/>
          </a:bodyPr>
          <a:lstStyle>
            <a:lvl1pPr algn="ctr">
              <a:lnSpc>
                <a:spcPct val="150000"/>
              </a:lnSpc>
              <a:defRPr sz="1800" b="0">
                <a:solidFill>
                  <a:schemeClr val="bg1"/>
                </a:solidFill>
              </a:defRPr>
            </a:lvl1pPr>
          </a:lstStyle>
          <a:p>
            <a:pPr lvl="0"/>
            <a:r>
              <a:rPr lang="en-US" dirty="0"/>
              <a:t>Click to add text</a:t>
            </a:r>
          </a:p>
        </p:txBody>
      </p:sp>
    </p:spTree>
    <p:extLst>
      <p:ext uri="{BB962C8B-B14F-4D97-AF65-F5344CB8AC3E}">
        <p14:creationId xmlns:p14="http://schemas.microsoft.com/office/powerpoint/2010/main" val="2635272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8001-000D-4AF8-B990-210D6A2C0293}"/>
              </a:ext>
            </a:extLst>
          </p:cNvPr>
          <p:cNvSpPr>
            <a:spLocks noGrp="1"/>
          </p:cNvSpPr>
          <p:nvPr>
            <p:ph type="title"/>
          </p:nvPr>
        </p:nvSpPr>
        <p:spPr>
          <a:xfrm>
            <a:off x="627016" y="358074"/>
            <a:ext cx="9418320" cy="950324"/>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BF7EAD7-A8BD-4C12-89C5-D69B8E7E8D4E}"/>
              </a:ext>
            </a:extLst>
          </p:cNvPr>
          <p:cNvSpPr>
            <a:spLocks noGrp="1"/>
          </p:cNvSpPr>
          <p:nvPr>
            <p:ph type="sldNum" sz="quarter" idx="10"/>
          </p:nvPr>
        </p:nvSpPr>
        <p:spPr/>
        <p:txBody>
          <a:bodyPr/>
          <a:lstStyle/>
          <a:p>
            <a:fld id="{46A06002-DBCD-4F9B-B425-B14708B98EFB}" type="slidenum">
              <a:rPr lang="en-US" smtClean="0"/>
              <a:pPr/>
              <a:t>‹#›</a:t>
            </a:fld>
            <a:endParaRPr lang="en-US" dirty="0"/>
          </a:p>
        </p:txBody>
      </p:sp>
    </p:spTree>
    <p:extLst>
      <p:ext uri="{BB962C8B-B14F-4D97-AF65-F5344CB8AC3E}">
        <p14:creationId xmlns:p14="http://schemas.microsoft.com/office/powerpoint/2010/main" val="341552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84950-0388-41B8-9485-BBDA987DEF87}"/>
              </a:ext>
            </a:extLst>
          </p:cNvPr>
          <p:cNvSpPr>
            <a:spLocks noGrp="1"/>
          </p:cNvSpPr>
          <p:nvPr>
            <p:ph type="sldNum" sz="quarter" idx="10"/>
          </p:nvPr>
        </p:nvSpPr>
        <p:spPr/>
        <p:txBody>
          <a:bodyPr/>
          <a:lstStyle/>
          <a:p>
            <a:fld id="{46A06002-DBCD-4F9B-B425-B14708B98EFB}" type="slidenum">
              <a:rPr lang="en-US" smtClean="0"/>
              <a:pPr/>
              <a:t>‹#›</a:t>
            </a:fld>
            <a:endParaRPr lang="en-US" dirty="0"/>
          </a:p>
        </p:txBody>
      </p:sp>
      <p:sp>
        <p:nvSpPr>
          <p:cNvPr id="4" name="Picture Placeholder 2">
            <a:extLst>
              <a:ext uri="{FF2B5EF4-FFF2-40B4-BE49-F238E27FC236}">
                <a16:creationId xmlns:a16="http://schemas.microsoft.com/office/drawing/2014/main" id="{A46C11C5-F902-4445-A689-0C262CC977C5}"/>
              </a:ext>
            </a:extLst>
          </p:cNvPr>
          <p:cNvSpPr>
            <a:spLocks noGrp="1"/>
          </p:cNvSpPr>
          <p:nvPr>
            <p:ph type="pic" idx="11" hasCustomPrompt="1"/>
          </p:nvPr>
        </p:nvSpPr>
        <p:spPr>
          <a:xfrm>
            <a:off x="618000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Click to add picture here</a:t>
            </a:r>
            <a:endParaRPr lang="ko-KR" altLang="en-US" dirty="0"/>
          </a:p>
        </p:txBody>
      </p:sp>
      <p:sp>
        <p:nvSpPr>
          <p:cNvPr id="5" name="Picture Placeholder 2">
            <a:extLst>
              <a:ext uri="{FF2B5EF4-FFF2-40B4-BE49-F238E27FC236}">
                <a16:creationId xmlns:a16="http://schemas.microsoft.com/office/drawing/2014/main" id="{8B4B88FF-BF61-4A31-A10A-22C74AA09DDC}"/>
              </a:ext>
            </a:extLst>
          </p:cNvPr>
          <p:cNvSpPr>
            <a:spLocks noGrp="1"/>
          </p:cNvSpPr>
          <p:nvPr>
            <p:ph type="pic" idx="12" hasCustomPrompt="1"/>
          </p:nvPr>
        </p:nvSpPr>
        <p:spPr>
          <a:xfrm>
            <a:off x="0" y="451800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Click to add picture here</a:t>
            </a:r>
            <a:endParaRPr lang="ko-KR" altLang="en-US" dirty="0"/>
          </a:p>
        </p:txBody>
      </p:sp>
      <p:sp>
        <p:nvSpPr>
          <p:cNvPr id="6" name="Picture Placeholder 2">
            <a:extLst>
              <a:ext uri="{FF2B5EF4-FFF2-40B4-BE49-F238E27FC236}">
                <a16:creationId xmlns:a16="http://schemas.microsoft.com/office/drawing/2014/main" id="{F4127C7C-D60D-4223-BA6F-BAB82B3E9D66}"/>
              </a:ext>
            </a:extLst>
          </p:cNvPr>
          <p:cNvSpPr>
            <a:spLocks noGrp="1"/>
          </p:cNvSpPr>
          <p:nvPr>
            <p:ph type="pic" idx="13" hasCustomPrompt="1"/>
          </p:nvPr>
        </p:nvSpPr>
        <p:spPr>
          <a:xfrm>
            <a:off x="618000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Click to add picture here</a:t>
            </a:r>
            <a:endParaRPr lang="ko-KR" altLang="en-US" dirty="0"/>
          </a:p>
        </p:txBody>
      </p:sp>
      <p:sp>
        <p:nvSpPr>
          <p:cNvPr id="7" name="Picture Placeholder 2">
            <a:extLst>
              <a:ext uri="{FF2B5EF4-FFF2-40B4-BE49-F238E27FC236}">
                <a16:creationId xmlns:a16="http://schemas.microsoft.com/office/drawing/2014/main" id="{45AAC7E4-4C37-48B7-B9BB-A7E380FC49D4}"/>
              </a:ext>
            </a:extLst>
          </p:cNvPr>
          <p:cNvSpPr>
            <a:spLocks noGrp="1"/>
          </p:cNvSpPr>
          <p:nvPr>
            <p:ph type="pic" idx="14" hasCustomPrompt="1"/>
          </p:nvPr>
        </p:nvSpPr>
        <p:spPr>
          <a:xfrm>
            <a:off x="0" y="0"/>
            <a:ext cx="6012000" cy="2340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Click to add picture here</a:t>
            </a:r>
            <a:endParaRPr lang="ko-KR" altLang="en-US" dirty="0"/>
          </a:p>
        </p:txBody>
      </p:sp>
      <p:sp>
        <p:nvSpPr>
          <p:cNvPr id="9" name="Rectangle 8">
            <a:extLst>
              <a:ext uri="{FF2B5EF4-FFF2-40B4-BE49-F238E27FC236}">
                <a16:creationId xmlns:a16="http://schemas.microsoft.com/office/drawing/2014/main" id="{465FEC47-C04E-4401-BF36-A50D6F923E0E}"/>
              </a:ext>
            </a:extLst>
          </p:cNvPr>
          <p:cNvSpPr/>
          <p:nvPr userDrawn="1"/>
        </p:nvSpPr>
        <p:spPr>
          <a:xfrm>
            <a:off x="226423" y="2528900"/>
            <a:ext cx="11739154" cy="180020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438029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anel layout">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CEB38543-77A8-41CB-BC09-0F5B482504B1}"/>
              </a:ext>
            </a:extLst>
          </p:cNvPr>
          <p:cNvSpPr>
            <a:spLocks noGrp="1"/>
          </p:cNvSpPr>
          <p:nvPr>
            <p:ph sz="quarter" idx="15" hasCustomPrompt="1"/>
          </p:nvPr>
        </p:nvSpPr>
        <p:spPr>
          <a:xfrm>
            <a:off x="6272717" y="1621542"/>
            <a:ext cx="5303520" cy="365760"/>
          </a:xfrm>
          <a:prstGeom prst="rect">
            <a:avLst/>
          </a:prstGeom>
        </p:spPr>
        <p:txBody>
          <a:bodyPr lIns="0" rIns="0"/>
          <a:lstStyle>
            <a:lvl1pPr marL="0" indent="0">
              <a:lnSpc>
                <a:spcPct val="100000"/>
              </a:lnSpc>
              <a:spcBef>
                <a:spcPts val="0"/>
              </a:spcBef>
              <a:buNone/>
              <a:defRPr sz="1600" b="1">
                <a:solidFill>
                  <a:schemeClr val="tx1"/>
                </a:solidFill>
                <a:latin typeface="+mj-lt"/>
              </a:defRPr>
            </a:lvl1pPr>
          </a:lstStyle>
          <a:p>
            <a:r>
              <a:rPr lang="en-US" dirty="0"/>
              <a:t>Subtitle</a:t>
            </a:r>
          </a:p>
        </p:txBody>
      </p:sp>
      <p:sp>
        <p:nvSpPr>
          <p:cNvPr id="5" name="Content Placeholder 2">
            <a:extLst>
              <a:ext uri="{FF2B5EF4-FFF2-40B4-BE49-F238E27FC236}">
                <a16:creationId xmlns:a16="http://schemas.microsoft.com/office/drawing/2014/main" id="{91621DA6-4F37-4E0D-96D9-9309A944DCF1}"/>
              </a:ext>
            </a:extLst>
          </p:cNvPr>
          <p:cNvSpPr>
            <a:spLocks noGrp="1"/>
          </p:cNvSpPr>
          <p:nvPr>
            <p:ph sz="quarter" idx="17" hasCustomPrompt="1"/>
          </p:nvPr>
        </p:nvSpPr>
        <p:spPr>
          <a:xfrm>
            <a:off x="626885" y="1621545"/>
            <a:ext cx="5303520" cy="365757"/>
          </a:xfrm>
          <a:prstGeom prst="rect">
            <a:avLst/>
          </a:prstGeom>
        </p:spPr>
        <p:txBody>
          <a:bodyPr lIns="0" rIns="0"/>
          <a:lstStyle>
            <a:lvl1pPr marL="0" indent="0">
              <a:lnSpc>
                <a:spcPct val="100000"/>
              </a:lnSpc>
              <a:spcBef>
                <a:spcPts val="0"/>
              </a:spcBef>
              <a:buNone/>
              <a:defRPr sz="1600" b="1">
                <a:solidFill>
                  <a:schemeClr val="tx1"/>
                </a:solidFill>
                <a:latin typeface="+mj-lt"/>
              </a:defRPr>
            </a:lvl1pPr>
          </a:lstStyle>
          <a:p>
            <a:r>
              <a:rPr lang="en-US" dirty="0"/>
              <a:t>Subtitle</a:t>
            </a:r>
          </a:p>
        </p:txBody>
      </p:sp>
      <p:sp>
        <p:nvSpPr>
          <p:cNvPr id="14" name="Text Placeholder 7">
            <a:extLst>
              <a:ext uri="{FF2B5EF4-FFF2-40B4-BE49-F238E27FC236}">
                <a16:creationId xmlns:a16="http://schemas.microsoft.com/office/drawing/2014/main" id="{C0E0C602-79A4-4A9B-AE6C-7D2D15781A9D}"/>
              </a:ext>
            </a:extLst>
          </p:cNvPr>
          <p:cNvSpPr>
            <a:spLocks noGrp="1"/>
          </p:cNvSpPr>
          <p:nvPr>
            <p:ph type="body" sz="quarter" idx="39"/>
          </p:nvPr>
        </p:nvSpPr>
        <p:spPr>
          <a:xfrm>
            <a:off x="626885" y="2026887"/>
            <a:ext cx="5303520" cy="3992913"/>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a:extLst>
              <a:ext uri="{FF2B5EF4-FFF2-40B4-BE49-F238E27FC236}">
                <a16:creationId xmlns:a16="http://schemas.microsoft.com/office/drawing/2014/main" id="{0E5C1727-D853-4ACA-8702-826331DD5D04}"/>
              </a:ext>
            </a:extLst>
          </p:cNvPr>
          <p:cNvSpPr>
            <a:spLocks noGrp="1"/>
          </p:cNvSpPr>
          <p:nvPr>
            <p:ph type="body" sz="quarter" idx="40"/>
          </p:nvPr>
        </p:nvSpPr>
        <p:spPr>
          <a:xfrm>
            <a:off x="6272717" y="2026887"/>
            <a:ext cx="5303520" cy="3992913"/>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a:extLst>
              <a:ext uri="{FF2B5EF4-FFF2-40B4-BE49-F238E27FC236}">
                <a16:creationId xmlns:a16="http://schemas.microsoft.com/office/drawing/2014/main" id="{FAD74CFB-249C-41BE-A04B-057F4359746E}"/>
              </a:ext>
            </a:extLst>
          </p:cNvPr>
          <p:cNvSpPr>
            <a:spLocks noGrp="1"/>
          </p:cNvSpPr>
          <p:nvPr>
            <p:ph type="body" sz="quarter" idx="11" hasCustomPrompt="1"/>
          </p:nvPr>
        </p:nvSpPr>
        <p:spPr>
          <a:xfrm>
            <a:off x="609600" y="360214"/>
            <a:ext cx="9684328" cy="805113"/>
          </a:xfrm>
          <a:prstGeom prst="rect">
            <a:avLst/>
          </a:prstGeom>
        </p:spPr>
        <p:txBody>
          <a:bodyPr lIns="0" tIns="0" rIns="0" bIns="0">
            <a:noAutofit/>
          </a:bodyPr>
          <a:lstStyle>
            <a:lvl1pPr marL="0" indent="0">
              <a:lnSpc>
                <a:spcPct val="100000"/>
              </a:lnSpc>
              <a:buNone/>
              <a:defRPr sz="2800" b="1" i="0">
                <a:solidFill>
                  <a:schemeClr val="tx1"/>
                </a:solidFill>
                <a:latin typeface="+mj-lt"/>
                <a:cs typeface="Segoe UI" panose="020B0502040204020203" pitchFamily="34" charset="0"/>
              </a:defRPr>
            </a:lvl1pPr>
          </a:lstStyle>
          <a:p>
            <a:pPr lvl="0"/>
            <a:r>
              <a:rPr lang="en-US" dirty="0"/>
              <a:t>Title placeholder</a:t>
            </a:r>
          </a:p>
        </p:txBody>
      </p:sp>
      <p:sp>
        <p:nvSpPr>
          <p:cNvPr id="9" name="Slide Number Placeholder 5">
            <a:extLst>
              <a:ext uri="{FF2B5EF4-FFF2-40B4-BE49-F238E27FC236}">
                <a16:creationId xmlns:a16="http://schemas.microsoft.com/office/drawing/2014/main" id="{F560372A-58B5-45D0-8A4C-CC750CCD3CD3}"/>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11" name="Text Placeholder 8">
            <a:extLst>
              <a:ext uri="{FF2B5EF4-FFF2-40B4-BE49-F238E27FC236}">
                <a16:creationId xmlns:a16="http://schemas.microsoft.com/office/drawing/2014/main" id="{9655C9CF-82E0-43BB-B158-DEBB8AF6589A}"/>
              </a:ext>
            </a:extLst>
          </p:cNvPr>
          <p:cNvSpPr>
            <a:spLocks noGrp="1"/>
          </p:cNvSpPr>
          <p:nvPr>
            <p:ph type="body" sz="quarter" idx="13" hasCustomPrompt="1"/>
          </p:nvPr>
        </p:nvSpPr>
        <p:spPr>
          <a:xfrm>
            <a:off x="609600" y="6310427"/>
            <a:ext cx="1009650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288286152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panel layout">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E5706F8A-B8A7-4154-BF54-7642E80409F6}"/>
              </a:ext>
            </a:extLst>
          </p:cNvPr>
          <p:cNvSpPr>
            <a:spLocks noGrp="1"/>
          </p:cNvSpPr>
          <p:nvPr>
            <p:ph sz="quarter" idx="17" hasCustomPrompt="1"/>
          </p:nvPr>
        </p:nvSpPr>
        <p:spPr>
          <a:xfrm>
            <a:off x="621774" y="1621544"/>
            <a:ext cx="5274129" cy="365757"/>
          </a:xfrm>
          <a:prstGeom prst="rect">
            <a:avLst/>
          </a:prstGeom>
        </p:spPr>
        <p:txBody>
          <a:bodyPr lIns="0" rIns="0"/>
          <a:lstStyle>
            <a:lvl1pPr marL="0" indent="0">
              <a:lnSpc>
                <a:spcPct val="100000"/>
              </a:lnSpc>
              <a:spcBef>
                <a:spcPts val="0"/>
              </a:spcBef>
              <a:buNone/>
              <a:defRPr sz="1600" b="1">
                <a:solidFill>
                  <a:schemeClr val="tx1"/>
                </a:solidFill>
                <a:latin typeface="+mj-lt"/>
              </a:defRPr>
            </a:lvl1pPr>
          </a:lstStyle>
          <a:p>
            <a:r>
              <a:rPr lang="en-US" dirty="0"/>
              <a:t>Subtitle</a:t>
            </a:r>
          </a:p>
        </p:txBody>
      </p:sp>
      <p:sp>
        <p:nvSpPr>
          <p:cNvPr id="20" name="Content Placeholder 1">
            <a:extLst>
              <a:ext uri="{FF2B5EF4-FFF2-40B4-BE49-F238E27FC236}">
                <a16:creationId xmlns:a16="http://schemas.microsoft.com/office/drawing/2014/main" id="{70E777A0-13EB-45D8-9D0F-630E66AE08EB}"/>
              </a:ext>
            </a:extLst>
          </p:cNvPr>
          <p:cNvSpPr>
            <a:spLocks noGrp="1"/>
          </p:cNvSpPr>
          <p:nvPr>
            <p:ph sz="quarter" idx="15" hasCustomPrompt="1"/>
          </p:nvPr>
        </p:nvSpPr>
        <p:spPr>
          <a:xfrm>
            <a:off x="6280561" y="1621541"/>
            <a:ext cx="5303520" cy="365760"/>
          </a:xfrm>
          <a:prstGeom prst="rect">
            <a:avLst/>
          </a:prstGeom>
        </p:spPr>
        <p:txBody>
          <a:bodyPr lIns="0" rIns="0"/>
          <a:lstStyle>
            <a:lvl1pPr marL="0" indent="0">
              <a:lnSpc>
                <a:spcPct val="100000"/>
              </a:lnSpc>
              <a:spcBef>
                <a:spcPts val="0"/>
              </a:spcBef>
              <a:buNone/>
              <a:defRPr sz="1600" b="1">
                <a:solidFill>
                  <a:schemeClr val="tx1"/>
                </a:solidFill>
                <a:latin typeface="+mj-lt"/>
              </a:defRPr>
            </a:lvl1pPr>
          </a:lstStyle>
          <a:p>
            <a:r>
              <a:rPr lang="en-US" dirty="0"/>
              <a:t>Subtitle</a:t>
            </a:r>
          </a:p>
        </p:txBody>
      </p:sp>
      <p:sp>
        <p:nvSpPr>
          <p:cNvPr id="24" name="Text Placeholder 7">
            <a:extLst>
              <a:ext uri="{FF2B5EF4-FFF2-40B4-BE49-F238E27FC236}">
                <a16:creationId xmlns:a16="http://schemas.microsoft.com/office/drawing/2014/main" id="{41BA3D07-2343-47FF-BE88-80C80B122D27}"/>
              </a:ext>
            </a:extLst>
          </p:cNvPr>
          <p:cNvSpPr>
            <a:spLocks noGrp="1"/>
          </p:cNvSpPr>
          <p:nvPr>
            <p:ph type="body" sz="quarter" idx="40"/>
          </p:nvPr>
        </p:nvSpPr>
        <p:spPr>
          <a:xfrm>
            <a:off x="6280561" y="2026886"/>
            <a:ext cx="5303520" cy="1649241"/>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1">
            <a:extLst>
              <a:ext uri="{FF2B5EF4-FFF2-40B4-BE49-F238E27FC236}">
                <a16:creationId xmlns:a16="http://schemas.microsoft.com/office/drawing/2014/main" id="{AF9B5A0D-8FF4-4AAA-96B2-4BADD438BE73}"/>
              </a:ext>
            </a:extLst>
          </p:cNvPr>
          <p:cNvSpPr>
            <a:spLocks noGrp="1"/>
          </p:cNvSpPr>
          <p:nvPr>
            <p:ph sz="quarter" idx="42" hasCustomPrompt="1"/>
          </p:nvPr>
        </p:nvSpPr>
        <p:spPr>
          <a:xfrm>
            <a:off x="6280561" y="4005686"/>
            <a:ext cx="5303520" cy="365760"/>
          </a:xfrm>
          <a:prstGeom prst="rect">
            <a:avLst/>
          </a:prstGeom>
        </p:spPr>
        <p:txBody>
          <a:bodyPr lIns="0" rIns="0"/>
          <a:lstStyle>
            <a:lvl1pPr marL="0" indent="0">
              <a:lnSpc>
                <a:spcPct val="100000"/>
              </a:lnSpc>
              <a:spcBef>
                <a:spcPts val="0"/>
              </a:spcBef>
              <a:buNone/>
              <a:defRPr sz="1600" b="1">
                <a:solidFill>
                  <a:schemeClr val="tx1"/>
                </a:solidFill>
                <a:latin typeface="+mj-lt"/>
              </a:defRPr>
            </a:lvl1pPr>
          </a:lstStyle>
          <a:p>
            <a:r>
              <a:rPr lang="en-US" dirty="0"/>
              <a:t>Subtitle</a:t>
            </a:r>
          </a:p>
        </p:txBody>
      </p:sp>
      <p:sp>
        <p:nvSpPr>
          <p:cNvPr id="27" name="Text Placeholder 7">
            <a:extLst>
              <a:ext uri="{FF2B5EF4-FFF2-40B4-BE49-F238E27FC236}">
                <a16:creationId xmlns:a16="http://schemas.microsoft.com/office/drawing/2014/main" id="{1922D196-25EB-414E-94FB-6441C57BEAF7}"/>
              </a:ext>
            </a:extLst>
          </p:cNvPr>
          <p:cNvSpPr>
            <a:spLocks noGrp="1"/>
          </p:cNvSpPr>
          <p:nvPr>
            <p:ph type="body" sz="quarter" idx="43"/>
          </p:nvPr>
        </p:nvSpPr>
        <p:spPr>
          <a:xfrm>
            <a:off x="6280561" y="4396475"/>
            <a:ext cx="5303520" cy="1623324"/>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7">
            <a:extLst>
              <a:ext uri="{FF2B5EF4-FFF2-40B4-BE49-F238E27FC236}">
                <a16:creationId xmlns:a16="http://schemas.microsoft.com/office/drawing/2014/main" id="{BDA51B44-1E5E-4525-9FF8-19ED83C25F9D}"/>
              </a:ext>
            </a:extLst>
          </p:cNvPr>
          <p:cNvSpPr>
            <a:spLocks noGrp="1"/>
          </p:cNvSpPr>
          <p:nvPr>
            <p:ph type="body" sz="quarter" idx="39"/>
          </p:nvPr>
        </p:nvSpPr>
        <p:spPr>
          <a:xfrm>
            <a:off x="621774" y="2026885"/>
            <a:ext cx="5274129" cy="1649242"/>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1">
            <a:extLst>
              <a:ext uri="{FF2B5EF4-FFF2-40B4-BE49-F238E27FC236}">
                <a16:creationId xmlns:a16="http://schemas.microsoft.com/office/drawing/2014/main" id="{B2E32B86-C0FC-4B0D-AEB8-5AE147E361AA}"/>
              </a:ext>
            </a:extLst>
          </p:cNvPr>
          <p:cNvSpPr>
            <a:spLocks noGrp="1"/>
          </p:cNvSpPr>
          <p:nvPr>
            <p:ph sz="quarter" idx="44" hasCustomPrompt="1"/>
          </p:nvPr>
        </p:nvSpPr>
        <p:spPr>
          <a:xfrm>
            <a:off x="621774" y="4005687"/>
            <a:ext cx="5303520" cy="365760"/>
          </a:xfrm>
          <a:prstGeom prst="rect">
            <a:avLst/>
          </a:prstGeom>
        </p:spPr>
        <p:txBody>
          <a:bodyPr lIns="0" rIns="0"/>
          <a:lstStyle>
            <a:lvl1pPr marL="0" indent="0">
              <a:lnSpc>
                <a:spcPct val="100000"/>
              </a:lnSpc>
              <a:spcBef>
                <a:spcPts val="0"/>
              </a:spcBef>
              <a:buNone/>
              <a:defRPr sz="1600" b="1">
                <a:solidFill>
                  <a:schemeClr val="tx1"/>
                </a:solidFill>
                <a:latin typeface="+mj-lt"/>
              </a:defRPr>
            </a:lvl1pPr>
          </a:lstStyle>
          <a:p>
            <a:r>
              <a:rPr lang="en-US" dirty="0"/>
              <a:t>Subtitle</a:t>
            </a:r>
          </a:p>
        </p:txBody>
      </p:sp>
      <p:sp>
        <p:nvSpPr>
          <p:cNvPr id="35" name="Text Placeholder 7">
            <a:extLst>
              <a:ext uri="{FF2B5EF4-FFF2-40B4-BE49-F238E27FC236}">
                <a16:creationId xmlns:a16="http://schemas.microsoft.com/office/drawing/2014/main" id="{D84FCC82-0B73-4223-98DF-E1AD8521D36A}"/>
              </a:ext>
            </a:extLst>
          </p:cNvPr>
          <p:cNvSpPr>
            <a:spLocks noGrp="1"/>
          </p:cNvSpPr>
          <p:nvPr>
            <p:ph type="body" sz="quarter" idx="45"/>
          </p:nvPr>
        </p:nvSpPr>
        <p:spPr>
          <a:xfrm>
            <a:off x="621774" y="4396476"/>
            <a:ext cx="5303520" cy="1623324"/>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a:extLst>
              <a:ext uri="{FF2B5EF4-FFF2-40B4-BE49-F238E27FC236}">
                <a16:creationId xmlns:a16="http://schemas.microsoft.com/office/drawing/2014/main" id="{45BB175D-982F-4232-B77E-99DEFE28BED1}"/>
              </a:ext>
            </a:extLst>
          </p:cNvPr>
          <p:cNvSpPr>
            <a:spLocks noGrp="1"/>
          </p:cNvSpPr>
          <p:nvPr>
            <p:ph type="body" sz="quarter" idx="11" hasCustomPrompt="1"/>
          </p:nvPr>
        </p:nvSpPr>
        <p:spPr>
          <a:xfrm>
            <a:off x="609599" y="342900"/>
            <a:ext cx="9628909" cy="952499"/>
          </a:xfrm>
          <a:prstGeom prst="rect">
            <a:avLst/>
          </a:prstGeom>
        </p:spPr>
        <p:txBody>
          <a:bodyPr lIns="0" tIns="0" rIns="0" bIns="0">
            <a:noAutofit/>
          </a:bodyPr>
          <a:lstStyle>
            <a:lvl1pPr marL="0" indent="0">
              <a:lnSpc>
                <a:spcPct val="100000"/>
              </a:lnSpc>
              <a:buNone/>
              <a:defRPr sz="2800" b="1" i="0">
                <a:solidFill>
                  <a:schemeClr val="tx1"/>
                </a:solidFill>
                <a:latin typeface="+mj-lt"/>
                <a:cs typeface="Segoe UI" panose="020B0502040204020203" pitchFamily="34" charset="0"/>
              </a:defRPr>
            </a:lvl1pPr>
          </a:lstStyle>
          <a:p>
            <a:pPr lvl="0"/>
            <a:r>
              <a:rPr lang="en-US" dirty="0"/>
              <a:t>Title placeholder</a:t>
            </a:r>
          </a:p>
        </p:txBody>
      </p:sp>
      <p:sp>
        <p:nvSpPr>
          <p:cNvPr id="13" name="Slide Number Placeholder 5">
            <a:extLst>
              <a:ext uri="{FF2B5EF4-FFF2-40B4-BE49-F238E27FC236}">
                <a16:creationId xmlns:a16="http://schemas.microsoft.com/office/drawing/2014/main" id="{98B93D92-BA1B-49A4-A26B-998C079E2E72}"/>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14" name="Text Placeholder 8">
            <a:extLst>
              <a:ext uri="{FF2B5EF4-FFF2-40B4-BE49-F238E27FC236}">
                <a16:creationId xmlns:a16="http://schemas.microsoft.com/office/drawing/2014/main" id="{F5EE3E76-C5BB-44D1-B2F6-CC054DFBE1CA}"/>
              </a:ext>
            </a:extLst>
          </p:cNvPr>
          <p:cNvSpPr>
            <a:spLocks noGrp="1"/>
          </p:cNvSpPr>
          <p:nvPr>
            <p:ph type="body" sz="quarter" idx="13" hasCustomPrompt="1"/>
          </p:nvPr>
        </p:nvSpPr>
        <p:spPr>
          <a:xfrm>
            <a:off x="609600" y="6310427"/>
            <a:ext cx="1009650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234869827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anel layout_3">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28D94D82-5EF1-48B7-8050-F3A1E44247A8}"/>
              </a:ext>
            </a:extLst>
          </p:cNvPr>
          <p:cNvSpPr>
            <a:spLocks noGrp="1"/>
          </p:cNvSpPr>
          <p:nvPr>
            <p:ph sz="quarter" idx="17" hasCustomPrompt="1"/>
          </p:nvPr>
        </p:nvSpPr>
        <p:spPr>
          <a:xfrm>
            <a:off x="619604" y="1621544"/>
            <a:ext cx="3389612" cy="365757"/>
          </a:xfrm>
          <a:prstGeom prst="rect">
            <a:avLst/>
          </a:prstGeom>
        </p:spPr>
        <p:txBody>
          <a:bodyPr lIns="0" rIns="0"/>
          <a:lstStyle>
            <a:lvl1pPr marL="0" indent="0">
              <a:lnSpc>
                <a:spcPct val="100000"/>
              </a:lnSpc>
              <a:spcBef>
                <a:spcPts val="0"/>
              </a:spcBef>
              <a:buNone/>
              <a:defRPr sz="1600" b="1">
                <a:solidFill>
                  <a:schemeClr val="tx1"/>
                </a:solidFill>
                <a:latin typeface="+mj-lt"/>
              </a:defRPr>
            </a:lvl1pPr>
          </a:lstStyle>
          <a:p>
            <a:r>
              <a:rPr lang="en-US" dirty="0"/>
              <a:t>Subtitle</a:t>
            </a:r>
          </a:p>
        </p:txBody>
      </p:sp>
      <p:sp>
        <p:nvSpPr>
          <p:cNvPr id="25" name="Content Placeholder 2">
            <a:extLst>
              <a:ext uri="{FF2B5EF4-FFF2-40B4-BE49-F238E27FC236}">
                <a16:creationId xmlns:a16="http://schemas.microsoft.com/office/drawing/2014/main" id="{B67A1E31-1214-4FC8-8C06-698754D10D73}"/>
              </a:ext>
            </a:extLst>
          </p:cNvPr>
          <p:cNvSpPr>
            <a:spLocks noGrp="1"/>
          </p:cNvSpPr>
          <p:nvPr>
            <p:ph sz="quarter" idx="40" hasCustomPrompt="1"/>
          </p:nvPr>
        </p:nvSpPr>
        <p:spPr>
          <a:xfrm>
            <a:off x="4403474" y="1621544"/>
            <a:ext cx="3389612" cy="365757"/>
          </a:xfrm>
          <a:prstGeom prst="rect">
            <a:avLst/>
          </a:prstGeom>
        </p:spPr>
        <p:txBody>
          <a:bodyPr lIns="0" rIns="0"/>
          <a:lstStyle>
            <a:lvl1pPr marL="0" indent="0">
              <a:lnSpc>
                <a:spcPct val="100000"/>
              </a:lnSpc>
              <a:spcBef>
                <a:spcPts val="0"/>
              </a:spcBef>
              <a:buNone/>
              <a:defRPr sz="1600" b="1">
                <a:solidFill>
                  <a:schemeClr val="tx1"/>
                </a:solidFill>
                <a:latin typeface="+mj-lt"/>
              </a:defRPr>
            </a:lvl1pPr>
          </a:lstStyle>
          <a:p>
            <a:r>
              <a:rPr lang="en-US" dirty="0"/>
              <a:t>Subtitle</a:t>
            </a:r>
          </a:p>
        </p:txBody>
      </p:sp>
      <p:sp>
        <p:nvSpPr>
          <p:cNvPr id="27" name="Content Placeholder 2">
            <a:extLst>
              <a:ext uri="{FF2B5EF4-FFF2-40B4-BE49-F238E27FC236}">
                <a16:creationId xmlns:a16="http://schemas.microsoft.com/office/drawing/2014/main" id="{95BE5190-4855-4774-88AA-1968A97409D7}"/>
              </a:ext>
            </a:extLst>
          </p:cNvPr>
          <p:cNvSpPr>
            <a:spLocks noGrp="1"/>
          </p:cNvSpPr>
          <p:nvPr>
            <p:ph sz="quarter" idx="42" hasCustomPrompt="1"/>
          </p:nvPr>
        </p:nvSpPr>
        <p:spPr>
          <a:xfrm>
            <a:off x="8187345" y="1621544"/>
            <a:ext cx="3389612" cy="365757"/>
          </a:xfrm>
          <a:prstGeom prst="rect">
            <a:avLst/>
          </a:prstGeom>
        </p:spPr>
        <p:txBody>
          <a:bodyPr lIns="0" rIns="0"/>
          <a:lstStyle>
            <a:lvl1pPr marL="0" indent="0">
              <a:lnSpc>
                <a:spcPct val="100000"/>
              </a:lnSpc>
              <a:spcBef>
                <a:spcPts val="0"/>
              </a:spcBef>
              <a:buNone/>
              <a:defRPr sz="1600" b="1">
                <a:solidFill>
                  <a:schemeClr val="tx1"/>
                </a:solidFill>
                <a:latin typeface="+mj-lt"/>
              </a:defRPr>
            </a:lvl1pPr>
          </a:lstStyle>
          <a:p>
            <a:r>
              <a:rPr lang="en-US" dirty="0"/>
              <a:t>Subtitle</a:t>
            </a:r>
          </a:p>
        </p:txBody>
      </p:sp>
      <p:sp>
        <p:nvSpPr>
          <p:cNvPr id="29" name="Text Placeholder 7">
            <a:extLst>
              <a:ext uri="{FF2B5EF4-FFF2-40B4-BE49-F238E27FC236}">
                <a16:creationId xmlns:a16="http://schemas.microsoft.com/office/drawing/2014/main" id="{F2F0BC14-33DE-490E-AFD9-6D4A7706605B}"/>
              </a:ext>
            </a:extLst>
          </p:cNvPr>
          <p:cNvSpPr>
            <a:spLocks noGrp="1"/>
          </p:cNvSpPr>
          <p:nvPr>
            <p:ph type="body" sz="quarter" idx="39"/>
          </p:nvPr>
        </p:nvSpPr>
        <p:spPr>
          <a:xfrm>
            <a:off x="619604" y="2020260"/>
            <a:ext cx="3389612" cy="3954445"/>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7">
            <a:extLst>
              <a:ext uri="{FF2B5EF4-FFF2-40B4-BE49-F238E27FC236}">
                <a16:creationId xmlns:a16="http://schemas.microsoft.com/office/drawing/2014/main" id="{FA5A8141-0646-442F-8DE2-A3596DD0FE20}"/>
              </a:ext>
            </a:extLst>
          </p:cNvPr>
          <p:cNvSpPr>
            <a:spLocks noGrp="1"/>
          </p:cNvSpPr>
          <p:nvPr>
            <p:ph type="body" sz="quarter" idx="44"/>
          </p:nvPr>
        </p:nvSpPr>
        <p:spPr>
          <a:xfrm>
            <a:off x="4405266" y="2020260"/>
            <a:ext cx="3389612" cy="3954445"/>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7">
            <a:extLst>
              <a:ext uri="{FF2B5EF4-FFF2-40B4-BE49-F238E27FC236}">
                <a16:creationId xmlns:a16="http://schemas.microsoft.com/office/drawing/2014/main" id="{3FF12E9B-C90F-4EE9-AF32-B7E46FB0195D}"/>
              </a:ext>
            </a:extLst>
          </p:cNvPr>
          <p:cNvSpPr>
            <a:spLocks noGrp="1"/>
          </p:cNvSpPr>
          <p:nvPr>
            <p:ph type="body" sz="quarter" idx="45"/>
          </p:nvPr>
        </p:nvSpPr>
        <p:spPr>
          <a:xfrm>
            <a:off x="8187345" y="2020260"/>
            <a:ext cx="3389612" cy="3954445"/>
          </a:xfrm>
          <a:prstGeom prst="rect">
            <a:avLst/>
          </a:prstGeom>
        </p:spPr>
        <p:txBody>
          <a:bodyPr lIns="0" rIns="0"/>
          <a:lstStyle>
            <a:lvl1pPr marL="0" indent="0">
              <a:lnSpc>
                <a:spcPct val="100000"/>
              </a:lnSpc>
              <a:spcBef>
                <a:spcPts val="0"/>
              </a:spcBef>
              <a:buFontTx/>
              <a:buNone/>
              <a:defRPr sz="1600" b="1"/>
            </a:lvl1pPr>
            <a:lvl2pPr marL="512763" indent="-228600">
              <a:lnSpc>
                <a:spcPct val="100000"/>
              </a:lnSpc>
              <a:spcBef>
                <a:spcPts val="0"/>
              </a:spcBef>
              <a:defRPr sz="1600"/>
            </a:lvl2pPr>
            <a:lvl3pPr marL="914400" indent="-228600">
              <a:lnSpc>
                <a:spcPct val="100000"/>
              </a:lnSpc>
              <a:spcBef>
                <a:spcPts val="0"/>
              </a:spcBef>
              <a:buFont typeface="Segoe UI" panose="020B0502040204020203" pitchFamily="34" charset="0"/>
              <a:buChar char="‒"/>
              <a:defRPr sz="1600"/>
            </a:lvl3pPr>
            <a:lvl4pPr marL="1250950" indent="-228600">
              <a:lnSpc>
                <a:spcPct val="100000"/>
              </a:lnSpc>
              <a:spcBef>
                <a:spcPts val="0"/>
              </a:spcBef>
              <a:buFont typeface="Segoe UI" panose="020B0502040204020203" pitchFamily="34" charset="0"/>
              <a:buChar char="»"/>
              <a:defRPr sz="1600"/>
            </a:lvl4pPr>
            <a:lvl5pPr marL="1604963" indent="-228600">
              <a:lnSpc>
                <a:spcPct val="100000"/>
              </a:lnSpc>
              <a:spcBef>
                <a:spcPts val="0"/>
              </a:spcBef>
              <a:buFont typeface="Courier New" panose="02070309020205020404" pitchFamily="49" charset="0"/>
              <a:buChar char="o"/>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DF7FC69B-069C-46B7-AA88-7BB91E75F8B5}"/>
              </a:ext>
            </a:extLst>
          </p:cNvPr>
          <p:cNvSpPr>
            <a:spLocks noGrp="1"/>
          </p:cNvSpPr>
          <p:nvPr>
            <p:ph type="body" sz="quarter" idx="11" hasCustomPrompt="1"/>
          </p:nvPr>
        </p:nvSpPr>
        <p:spPr>
          <a:xfrm>
            <a:off x="626921" y="360214"/>
            <a:ext cx="9639299" cy="805113"/>
          </a:xfrm>
          <a:prstGeom prst="rect">
            <a:avLst/>
          </a:prstGeom>
        </p:spPr>
        <p:txBody>
          <a:bodyPr lIns="0" tIns="0" rIns="0" bIns="0">
            <a:noAutofit/>
          </a:bodyPr>
          <a:lstStyle>
            <a:lvl1pPr marL="0" indent="0">
              <a:lnSpc>
                <a:spcPct val="100000"/>
              </a:lnSpc>
              <a:buNone/>
              <a:defRPr sz="2800" b="1" i="0">
                <a:solidFill>
                  <a:schemeClr val="tx1"/>
                </a:solidFill>
                <a:latin typeface="+mj-lt"/>
                <a:cs typeface="Segoe UI" panose="020B0502040204020203" pitchFamily="34" charset="0"/>
              </a:defRPr>
            </a:lvl1pPr>
          </a:lstStyle>
          <a:p>
            <a:pPr lvl="0"/>
            <a:r>
              <a:rPr lang="en-US" dirty="0"/>
              <a:t>Title placeholder</a:t>
            </a:r>
          </a:p>
        </p:txBody>
      </p:sp>
      <p:sp>
        <p:nvSpPr>
          <p:cNvPr id="11" name="Slide Number Placeholder 5">
            <a:extLst>
              <a:ext uri="{FF2B5EF4-FFF2-40B4-BE49-F238E27FC236}">
                <a16:creationId xmlns:a16="http://schemas.microsoft.com/office/drawing/2014/main" id="{B1E04F6B-966B-4DBA-9F7D-D0DD76AFAAF2}"/>
              </a:ext>
            </a:extLst>
          </p:cNvPr>
          <p:cNvSpPr>
            <a:spLocks noGrp="1"/>
          </p:cNvSpPr>
          <p:nvPr>
            <p:ph type="sldNum" sz="quarter" idx="12"/>
          </p:nvPr>
        </p:nvSpPr>
        <p:spPr>
          <a:xfrm>
            <a:off x="11130643" y="6310427"/>
            <a:ext cx="446314" cy="410934"/>
          </a:xfrm>
          <a:prstGeom prst="rect">
            <a:avLst/>
          </a:prstGeom>
        </p:spPr>
        <p:txBody>
          <a:bodyPr/>
          <a:lstStyle/>
          <a:p>
            <a:fld id="{46A06002-DBCD-4F9B-B425-B14708B98EFB}" type="slidenum">
              <a:rPr lang="en-US" smtClean="0"/>
              <a:t>‹#›</a:t>
            </a:fld>
            <a:endParaRPr lang="en-US" dirty="0"/>
          </a:p>
        </p:txBody>
      </p:sp>
      <p:sp>
        <p:nvSpPr>
          <p:cNvPr id="12" name="Text Placeholder 8">
            <a:extLst>
              <a:ext uri="{FF2B5EF4-FFF2-40B4-BE49-F238E27FC236}">
                <a16:creationId xmlns:a16="http://schemas.microsoft.com/office/drawing/2014/main" id="{71382DA1-16DB-4C51-99FD-F063E7AD61E8}"/>
              </a:ext>
            </a:extLst>
          </p:cNvPr>
          <p:cNvSpPr>
            <a:spLocks noGrp="1"/>
          </p:cNvSpPr>
          <p:nvPr>
            <p:ph type="body" sz="quarter" idx="13" hasCustomPrompt="1"/>
          </p:nvPr>
        </p:nvSpPr>
        <p:spPr>
          <a:xfrm>
            <a:off x="609600" y="6310427"/>
            <a:ext cx="10096500" cy="410934"/>
          </a:xfrm>
        </p:spPr>
        <p:txBody>
          <a:bodyPr>
            <a:normAutofit/>
          </a:bodyPr>
          <a:lstStyle>
            <a:lvl1pPr>
              <a:defRPr sz="900" b="0" i="1">
                <a:latin typeface="+mn-lt"/>
              </a:defRPr>
            </a:lvl1pPr>
          </a:lstStyle>
          <a:p>
            <a:pPr lvl="0"/>
            <a:r>
              <a:rPr lang="en-US" dirty="0"/>
              <a:t>Source/footnotes</a:t>
            </a:r>
          </a:p>
        </p:txBody>
      </p:sp>
    </p:spTree>
    <p:extLst>
      <p:ext uri="{BB962C8B-B14F-4D97-AF65-F5344CB8AC3E}">
        <p14:creationId xmlns:p14="http://schemas.microsoft.com/office/powerpoint/2010/main" val="411825389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24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DA6AE3-9303-4D89-8184-14A2D7E55D05}"/>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1362" t="2308" r="3086" b="9096"/>
          <a:stretch/>
        </p:blipFill>
        <p:spPr>
          <a:xfrm>
            <a:off x="10327470" y="363023"/>
            <a:ext cx="1237514" cy="500019"/>
          </a:xfrm>
          <a:prstGeom prst="rect">
            <a:avLst/>
          </a:prstGeom>
        </p:spPr>
      </p:pic>
      <p:sp>
        <p:nvSpPr>
          <p:cNvPr id="2" name="Title Placeholder 1">
            <a:extLst>
              <a:ext uri="{FF2B5EF4-FFF2-40B4-BE49-F238E27FC236}">
                <a16:creationId xmlns:a16="http://schemas.microsoft.com/office/drawing/2014/main" id="{31D42F7B-CD48-4159-8E63-B816774F3518}"/>
              </a:ext>
            </a:extLst>
          </p:cNvPr>
          <p:cNvSpPr>
            <a:spLocks noGrp="1"/>
          </p:cNvSpPr>
          <p:nvPr>
            <p:ph type="title"/>
          </p:nvPr>
        </p:nvSpPr>
        <p:spPr>
          <a:xfrm>
            <a:off x="627016" y="356096"/>
            <a:ext cx="9418320" cy="950324"/>
          </a:xfrm>
          <a:prstGeom prst="rect">
            <a:avLst/>
          </a:prstGeom>
        </p:spPr>
        <p:txBody>
          <a:bodyPr vert="horz" lIns="91440" tIns="45720" rIns="91440" bIns="45720" rtlCol="0" anchor="t">
            <a:normAutofit/>
          </a:bodyPr>
          <a:lstStyle/>
          <a:p>
            <a:r>
              <a:rPr lang="en-US" dirty="0"/>
              <a:t>Click to add master title</a:t>
            </a:r>
          </a:p>
        </p:txBody>
      </p:sp>
      <p:sp>
        <p:nvSpPr>
          <p:cNvPr id="3" name="Text Placeholder 2">
            <a:extLst>
              <a:ext uri="{FF2B5EF4-FFF2-40B4-BE49-F238E27FC236}">
                <a16:creationId xmlns:a16="http://schemas.microsoft.com/office/drawing/2014/main" id="{75362D28-7CF9-4B96-B4F3-3169A5E97B8F}"/>
              </a:ext>
            </a:extLst>
          </p:cNvPr>
          <p:cNvSpPr>
            <a:spLocks noGrp="1"/>
          </p:cNvSpPr>
          <p:nvPr>
            <p:ph type="body" idx="1"/>
          </p:nvPr>
        </p:nvSpPr>
        <p:spPr>
          <a:xfrm>
            <a:off x="627017" y="1825625"/>
            <a:ext cx="10961917" cy="4194175"/>
          </a:xfrm>
          <a:prstGeom prst="rect">
            <a:avLst/>
          </a:prstGeom>
        </p:spPr>
        <p:txBody>
          <a:bodyPr vert="horz" lIns="91440" tIns="45720" rIns="91440" bIns="45720" rtlCol="0">
            <a:normAutofit/>
          </a:body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EDB4617B-8EA2-48BE-A526-4DE3E2AA92BE}"/>
              </a:ext>
            </a:extLst>
          </p:cNvPr>
          <p:cNvSpPr>
            <a:spLocks noGrp="1"/>
          </p:cNvSpPr>
          <p:nvPr>
            <p:ph type="sldNum" sz="quarter" idx="4"/>
          </p:nvPr>
        </p:nvSpPr>
        <p:spPr>
          <a:xfrm>
            <a:off x="11130643" y="6310542"/>
            <a:ext cx="446314" cy="410934"/>
          </a:xfrm>
          <a:prstGeom prst="rect">
            <a:avLst/>
          </a:prstGeom>
        </p:spPr>
        <p:txBody>
          <a:bodyPr anchor="ctr"/>
          <a:lstStyle>
            <a:lvl1pPr algn="ctr">
              <a:defRPr sz="900"/>
            </a:lvl1pPr>
          </a:lstStyle>
          <a:p>
            <a:fld id="{46A06002-DBCD-4F9B-B425-B14708B98EFB}" type="slidenum">
              <a:rPr lang="en-US" smtClean="0"/>
              <a:pPr/>
              <a:t>‹#›</a:t>
            </a:fld>
            <a:endParaRPr lang="en-US" dirty="0"/>
          </a:p>
        </p:txBody>
      </p:sp>
    </p:spTree>
    <p:extLst>
      <p:ext uri="{BB962C8B-B14F-4D97-AF65-F5344CB8AC3E}">
        <p14:creationId xmlns:p14="http://schemas.microsoft.com/office/powerpoint/2010/main" val="1190705460"/>
      </p:ext>
    </p:extLst>
  </p:cSld>
  <p:clrMap bg1="lt1" tx1="dk1" bg2="lt2" tx2="dk2" accent1="accent1" accent2="accent2" accent3="accent3" accent4="accent4" accent5="accent5" accent6="accent6" hlink="hlink" folHlink="folHlink"/>
  <p:sldLayoutIdLst>
    <p:sldLayoutId id="2147483650" r:id="rId1"/>
    <p:sldLayoutId id="2147483699" r:id="rId2"/>
    <p:sldLayoutId id="2147483700" r:id="rId3"/>
    <p:sldLayoutId id="2147483702" r:id="rId4"/>
    <p:sldLayoutId id="2147483703" r:id="rId5"/>
    <p:sldLayoutId id="2147483705" r:id="rId6"/>
    <p:sldLayoutId id="2147483717" r:id="rId7"/>
    <p:sldLayoutId id="2147483718" r:id="rId8"/>
    <p:sldLayoutId id="2147483719" r:id="rId9"/>
    <p:sldLayoutId id="2147483720" r:id="rId10"/>
    <p:sldLayoutId id="2147483721"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16" r:id="rId21"/>
    <p:sldLayoutId id="2147483713" r:id="rId22"/>
    <p:sldLayoutId id="2147483714" r:id="rId23"/>
    <p:sldLayoutId id="2147483715" r:id="rId24"/>
    <p:sldLayoutId id="2147483732" r:id="rId25"/>
    <p:sldLayoutId id="2147483735" r:id="rId26"/>
    <p:sldLayoutId id="2147483736" r:id="rId27"/>
  </p:sldLayoutIdLst>
  <p:hf hdr="0" ftr="0"/>
  <p:txStyles>
    <p:titleStyle>
      <a:lvl1pPr algn="l" defTabSz="914400" rtl="0" eaLnBrk="1" latinLnBrk="0" hangingPunct="1">
        <a:lnSpc>
          <a:spcPct val="90000"/>
        </a:lnSpc>
        <a:spcBef>
          <a:spcPct val="0"/>
        </a:spcBef>
        <a:buNone/>
        <a:defRPr sz="3000" b="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1"/>
          </a:solidFill>
          <a:latin typeface="+mn-lt"/>
          <a:ea typeface="+mn-ea"/>
          <a:cs typeface="+mn-cs"/>
        </a:defRPr>
      </a:lvl1pPr>
      <a:lvl2pPr marL="548640" indent="-228600" algn="l" defTabSz="914400" rtl="0" eaLnBrk="1" latinLnBrk="0" hangingPunct="1">
        <a:lnSpc>
          <a:spcPct val="90000"/>
        </a:lnSpc>
        <a:spcBef>
          <a:spcPts val="500"/>
        </a:spcBef>
        <a:buSzPct val="120000"/>
        <a:buFont typeface="Arial" panose="020B0604020202020204" pitchFamily="34" charset="0"/>
        <a:buChar char="•"/>
        <a:defRPr sz="1800" kern="1200">
          <a:solidFill>
            <a:schemeClr val="tx1"/>
          </a:solidFill>
          <a:latin typeface="+mn-lt"/>
          <a:ea typeface="+mn-ea"/>
          <a:cs typeface="+mn-cs"/>
        </a:defRPr>
      </a:lvl2pPr>
      <a:lvl3pPr marL="1097280" indent="-228600" algn="l" defTabSz="914400" rtl="0" eaLnBrk="1" latinLnBrk="0" hangingPunct="1">
        <a:lnSpc>
          <a:spcPct val="90000"/>
        </a:lnSpc>
        <a:spcBef>
          <a:spcPts val="500"/>
        </a:spcBef>
        <a:buFont typeface="Montserrat" panose="00000500000000000000" pitchFamily="2" charset="0"/>
        <a:buChar char="−"/>
        <a:defRPr sz="1800" kern="1200">
          <a:solidFill>
            <a:schemeClr val="tx1"/>
          </a:solidFill>
          <a:latin typeface="+mn-lt"/>
          <a:ea typeface="+mn-ea"/>
          <a:cs typeface="+mn-cs"/>
        </a:defRPr>
      </a:lvl3pPr>
      <a:lvl4pPr marL="1645920" indent="-228600" algn="l" defTabSz="914400" rtl="0" eaLnBrk="1" latinLnBrk="0" hangingPunct="1">
        <a:lnSpc>
          <a:spcPct val="90000"/>
        </a:lnSpc>
        <a:spcBef>
          <a:spcPts val="500"/>
        </a:spcBef>
        <a:buFont typeface="Montserrat" panose="00000500000000000000" pitchFamily="2" charset="0"/>
        <a:buChar char="»"/>
        <a:defRPr sz="1800" kern="1200">
          <a:solidFill>
            <a:schemeClr val="tx1"/>
          </a:solidFill>
          <a:latin typeface="+mn-lt"/>
          <a:ea typeface="+mn-ea"/>
          <a:cs typeface="+mn-cs"/>
        </a:defRPr>
      </a:lvl4pPr>
      <a:lvl5pPr marL="219456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816" userDrawn="1">
          <p15:clr>
            <a:srgbClr val="F26B43"/>
          </p15:clr>
        </p15:guide>
        <p15:guide id="4" orient="horz" pos="216" userDrawn="1">
          <p15:clr>
            <a:srgbClr val="F26B43"/>
          </p15:clr>
        </p15:guide>
        <p15:guide id="5" orient="horz" pos="1008" userDrawn="1">
          <p15:clr>
            <a:srgbClr val="F26B43"/>
          </p15:clr>
        </p15:guide>
        <p15:guide id="6" orient="horz" pos="3792" userDrawn="1">
          <p15:clr>
            <a:srgbClr val="F26B43"/>
          </p15:clr>
        </p15:guide>
        <p15:guide id="7" pos="7296" userDrawn="1">
          <p15:clr>
            <a:srgbClr val="F26B43"/>
          </p15:clr>
        </p15:guide>
        <p15:guide id="8" pos="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sv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chart" Target="../charts/chart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CDA126CE-8FF1-4F0B-9536-C25826305513}"/>
              </a:ext>
            </a:extLst>
          </p:cNvPr>
          <p:cNvSpPr>
            <a:spLocks noGrp="1"/>
          </p:cNvSpPr>
          <p:nvPr>
            <p:ph type="ctrTitle"/>
          </p:nvPr>
        </p:nvSpPr>
        <p:spPr>
          <a:xfrm>
            <a:off x="609599" y="3969210"/>
            <a:ext cx="7408986" cy="1255933"/>
          </a:xfrm>
          <a:noFill/>
        </p:spPr>
        <p:txBody>
          <a:bodyPr lIns="0" anchor="ctr"/>
          <a:lstStyle/>
          <a:p>
            <a:r>
              <a:rPr lang="en-IN" dirty="0"/>
              <a:t>Villgro Kenya RVB Fund</a:t>
            </a:r>
            <a:br>
              <a:rPr lang="en-IN" dirty="0"/>
            </a:br>
            <a:r>
              <a:rPr lang="en-IN" sz="2000" dirty="0">
                <a:solidFill>
                  <a:schemeClr val="accent5"/>
                </a:solidFill>
              </a:rPr>
              <a:t>Background Scan</a:t>
            </a:r>
            <a:endParaRPr lang="en-US" dirty="0">
              <a:solidFill>
                <a:schemeClr val="accent5"/>
              </a:solidFill>
            </a:endParaRPr>
          </a:p>
        </p:txBody>
      </p:sp>
      <p:pic>
        <p:nvPicPr>
          <p:cNvPr id="6" name="Picture Placeholder 5" descr="A close up of text on a black background&#10;&#10;Description automatically generated">
            <a:extLst>
              <a:ext uri="{FF2B5EF4-FFF2-40B4-BE49-F238E27FC236}">
                <a16:creationId xmlns:a16="http://schemas.microsoft.com/office/drawing/2014/main" id="{6AAEEFEC-C80F-43D3-93B3-6EB8AA71A476}"/>
              </a:ext>
            </a:extLst>
          </p:cNvPr>
          <p:cNvPicPr>
            <a:picLocks noGrp="1" noChangeAspect="1"/>
          </p:cNvPicPr>
          <p:nvPr>
            <p:ph type="pic" sz="quarter" idx="43"/>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30130" b="30130"/>
          <a:stretch>
            <a:fillRect/>
          </a:stretch>
        </p:blipFill>
        <p:spPr>
          <a:ln w="3175">
            <a:solidFill>
              <a:schemeClr val="bg2">
                <a:lumMod val="20000"/>
                <a:lumOff val="80000"/>
              </a:schemeClr>
            </a:solidFill>
          </a:ln>
        </p:spPr>
      </p:pic>
      <p:sp>
        <p:nvSpPr>
          <p:cNvPr id="7" name="Date Placeholder 6">
            <a:extLst>
              <a:ext uri="{FF2B5EF4-FFF2-40B4-BE49-F238E27FC236}">
                <a16:creationId xmlns:a16="http://schemas.microsoft.com/office/drawing/2014/main" id="{B2967100-C588-430B-8BB2-67BD959441E0}"/>
              </a:ext>
            </a:extLst>
          </p:cNvPr>
          <p:cNvSpPr>
            <a:spLocks noGrp="1"/>
          </p:cNvSpPr>
          <p:nvPr>
            <p:ph type="dt" sz="half" idx="10"/>
          </p:nvPr>
        </p:nvSpPr>
        <p:spPr/>
        <p:txBody>
          <a:bodyPr/>
          <a:lstStyle/>
          <a:p>
            <a:fld id="{9DB3729D-00D2-4047-BA93-BB89615C3657}" type="datetime4">
              <a:rPr lang="en-US" smtClean="0"/>
              <a:t>September 16, 2020</a:t>
            </a:fld>
            <a:endParaRPr lang="en-US" dirty="0"/>
          </a:p>
        </p:txBody>
      </p:sp>
    </p:spTree>
    <p:extLst>
      <p:ext uri="{BB962C8B-B14F-4D97-AF65-F5344CB8AC3E}">
        <p14:creationId xmlns:p14="http://schemas.microsoft.com/office/powerpoint/2010/main" val="3668670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000" dirty="0">
                <a:solidFill>
                  <a:schemeClr val="accent3"/>
                </a:solidFill>
              </a:rPr>
              <a:t>Summary of Learnings</a:t>
            </a:r>
          </a:p>
        </p:txBody>
      </p:sp>
      <p:sp>
        <p:nvSpPr>
          <p:cNvPr id="4" name="Slide Number Placeholder 3">
            <a:extLst>
              <a:ext uri="{FF2B5EF4-FFF2-40B4-BE49-F238E27FC236}">
                <a16:creationId xmlns:a16="http://schemas.microsoft.com/office/drawing/2014/main" id="{DD677C5E-2C3A-47A0-86A6-4BC9E6D29C2F}"/>
              </a:ext>
            </a:extLst>
          </p:cNvPr>
          <p:cNvSpPr>
            <a:spLocks noGrp="1"/>
          </p:cNvSpPr>
          <p:nvPr>
            <p:ph type="sldNum" sz="quarter" idx="10"/>
          </p:nvPr>
        </p:nvSpPr>
        <p:spPr/>
        <p:txBody>
          <a:bodyPr/>
          <a:lstStyle/>
          <a:p>
            <a:fld id="{2BACDCFC-418C-4B2A-BB7C-0FB1442CF98A}" type="slidenum">
              <a:rPr lang="x-none" smtClean="0"/>
              <a:t>10</a:t>
            </a:fld>
            <a:endParaRPr lang="x-none"/>
          </a:p>
        </p:txBody>
      </p:sp>
      <p:sp>
        <p:nvSpPr>
          <p:cNvPr id="11" name="TextBox 10">
            <a:extLst>
              <a:ext uri="{FF2B5EF4-FFF2-40B4-BE49-F238E27FC236}">
                <a16:creationId xmlns:a16="http://schemas.microsoft.com/office/drawing/2014/main" id="{1510AC98-30D5-4057-917A-5BBC121D8EDD}"/>
              </a:ext>
            </a:extLst>
          </p:cNvPr>
          <p:cNvSpPr txBox="1"/>
          <p:nvPr/>
        </p:nvSpPr>
        <p:spPr>
          <a:xfrm>
            <a:off x="1166648" y="1301194"/>
            <a:ext cx="10422281" cy="1384995"/>
          </a:xfrm>
          <a:prstGeom prst="rect">
            <a:avLst/>
          </a:prstGeom>
          <a:solidFill>
            <a:schemeClr val="accent3">
              <a:lumMod val="20000"/>
              <a:lumOff val="80000"/>
            </a:schemeClr>
          </a:solidFill>
        </p:spPr>
        <p:txBody>
          <a:bodyPr wrap="square">
            <a:spAutoFit/>
          </a:bodyPr>
          <a:lstStyle/>
          <a:p>
            <a:pPr algn="just"/>
            <a:r>
              <a:rPr lang="en-US" sz="1400" b="1" dirty="0"/>
              <a:t>Pilot Fund: </a:t>
            </a:r>
            <a:r>
              <a:rPr lang="en-US" sz="1400" dirty="0"/>
              <a:t>Many first-time fund managers that we have interacted with in investment forums and also in our interview process started with pilot funds. The pilot fund is usually aimed at accumulating fund management experience as well as demonstrating traction to potential investors. This aligns well with the Villgro structure as investments continue to be carried out within the incubation framework. We are finalizing thoughts around constituting a pilot fund from the funds available for investing at the incubator as we intensify roadshows and complete the formal fund formation process.</a:t>
            </a:r>
          </a:p>
        </p:txBody>
      </p:sp>
      <p:sp>
        <p:nvSpPr>
          <p:cNvPr id="24" name="Oval 23">
            <a:extLst>
              <a:ext uri="{FF2B5EF4-FFF2-40B4-BE49-F238E27FC236}">
                <a16:creationId xmlns:a16="http://schemas.microsoft.com/office/drawing/2014/main" id="{1B98A54A-F73C-4E26-A149-B18348F4AF76}"/>
              </a:ext>
            </a:extLst>
          </p:cNvPr>
          <p:cNvSpPr/>
          <p:nvPr/>
        </p:nvSpPr>
        <p:spPr>
          <a:xfrm>
            <a:off x="620058" y="1301194"/>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5</a:t>
            </a:r>
          </a:p>
        </p:txBody>
      </p:sp>
      <p:sp>
        <p:nvSpPr>
          <p:cNvPr id="13" name="TextBox 12">
            <a:extLst>
              <a:ext uri="{FF2B5EF4-FFF2-40B4-BE49-F238E27FC236}">
                <a16:creationId xmlns:a16="http://schemas.microsoft.com/office/drawing/2014/main" id="{EAB4F8A8-3573-422E-91E1-9BE02B6173EF}"/>
              </a:ext>
            </a:extLst>
          </p:cNvPr>
          <p:cNvSpPr txBox="1"/>
          <p:nvPr/>
        </p:nvSpPr>
        <p:spPr>
          <a:xfrm>
            <a:off x="1166648" y="2827205"/>
            <a:ext cx="10422281" cy="1384995"/>
          </a:xfrm>
          <a:prstGeom prst="rect">
            <a:avLst/>
          </a:prstGeom>
          <a:solidFill>
            <a:schemeClr val="accent4">
              <a:lumMod val="20000"/>
              <a:lumOff val="80000"/>
            </a:schemeClr>
          </a:solidFill>
        </p:spPr>
        <p:txBody>
          <a:bodyPr wrap="square">
            <a:spAutoFit/>
          </a:bodyPr>
          <a:lstStyle/>
          <a:p>
            <a:pPr algn="just"/>
            <a:r>
              <a:rPr lang="en-US" sz="1400" b="1" dirty="0"/>
              <a:t>Fund Running Expenses: </a:t>
            </a:r>
            <a:r>
              <a:rPr lang="en-US" sz="1400" dirty="0"/>
              <a:t>Due to the small size of the envisaged pilot fund (USD 1-2 million) , a traditional management fee structure may not work. Our discussions with existing funds point us to the possibility of accounting for operation costs on a budget basis whereby the investment committee approves budgets depending on necessity for expenditure. As the fund grows in size, a management fee structure would be workable. In addition, we have learnt of the option to raise grant funding to plug in deficits in operational cash requirements.</a:t>
            </a:r>
          </a:p>
        </p:txBody>
      </p:sp>
      <p:sp>
        <p:nvSpPr>
          <p:cNvPr id="25" name="Oval 24">
            <a:extLst>
              <a:ext uri="{FF2B5EF4-FFF2-40B4-BE49-F238E27FC236}">
                <a16:creationId xmlns:a16="http://schemas.microsoft.com/office/drawing/2014/main" id="{A9850988-B572-4DDE-B1B4-2C7778D31353}"/>
              </a:ext>
            </a:extLst>
          </p:cNvPr>
          <p:cNvSpPr/>
          <p:nvPr/>
        </p:nvSpPr>
        <p:spPr>
          <a:xfrm>
            <a:off x="620058" y="2827205"/>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6</a:t>
            </a:r>
          </a:p>
        </p:txBody>
      </p:sp>
      <p:sp>
        <p:nvSpPr>
          <p:cNvPr id="15" name="TextBox 14">
            <a:extLst>
              <a:ext uri="{FF2B5EF4-FFF2-40B4-BE49-F238E27FC236}">
                <a16:creationId xmlns:a16="http://schemas.microsoft.com/office/drawing/2014/main" id="{36E766B6-74BF-49E4-84B3-2581F400CC3D}"/>
              </a:ext>
            </a:extLst>
          </p:cNvPr>
          <p:cNvSpPr txBox="1"/>
          <p:nvPr/>
        </p:nvSpPr>
        <p:spPr>
          <a:xfrm>
            <a:off x="1173606" y="4353215"/>
            <a:ext cx="10422281" cy="954107"/>
          </a:xfrm>
          <a:prstGeom prst="rect">
            <a:avLst/>
          </a:prstGeom>
          <a:solidFill>
            <a:schemeClr val="accent5">
              <a:lumMod val="20000"/>
              <a:lumOff val="80000"/>
            </a:schemeClr>
          </a:solidFill>
        </p:spPr>
        <p:txBody>
          <a:bodyPr wrap="square">
            <a:spAutoFit/>
          </a:bodyPr>
          <a:lstStyle/>
          <a:p>
            <a:pPr algn="just"/>
            <a:r>
              <a:rPr lang="en-US" sz="1400" b="1" dirty="0"/>
              <a:t>Investment Committee</a:t>
            </a:r>
            <a:r>
              <a:rPr lang="en-US" sz="1400" dirty="0"/>
              <a:t>: Our discussions with funds that have similar structures to ours (a fund and an incubator/accelerator) reveal the need to have separate investment committees for the fund and the incubator/accelerator. This is to facilitate independent decision making on the side of the fund since portfolio sourcing is bound to be both inward and outward looking.</a:t>
            </a:r>
          </a:p>
        </p:txBody>
      </p:sp>
      <p:sp>
        <p:nvSpPr>
          <p:cNvPr id="26" name="Oval 25">
            <a:extLst>
              <a:ext uri="{FF2B5EF4-FFF2-40B4-BE49-F238E27FC236}">
                <a16:creationId xmlns:a16="http://schemas.microsoft.com/office/drawing/2014/main" id="{F886DB28-70D9-44C3-9C43-473300AB81BF}"/>
              </a:ext>
            </a:extLst>
          </p:cNvPr>
          <p:cNvSpPr/>
          <p:nvPr/>
        </p:nvSpPr>
        <p:spPr>
          <a:xfrm>
            <a:off x="627016" y="4353215"/>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7</a:t>
            </a:r>
          </a:p>
        </p:txBody>
      </p:sp>
    </p:spTree>
    <p:extLst>
      <p:ext uri="{BB962C8B-B14F-4D97-AF65-F5344CB8AC3E}">
        <p14:creationId xmlns:p14="http://schemas.microsoft.com/office/powerpoint/2010/main" val="15542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000" dirty="0">
                <a:solidFill>
                  <a:schemeClr val="accent3"/>
                </a:solidFill>
              </a:rPr>
              <a:t>Summary of Learnings</a:t>
            </a:r>
          </a:p>
        </p:txBody>
      </p:sp>
      <p:sp>
        <p:nvSpPr>
          <p:cNvPr id="4" name="Slide Number Placeholder 3">
            <a:extLst>
              <a:ext uri="{FF2B5EF4-FFF2-40B4-BE49-F238E27FC236}">
                <a16:creationId xmlns:a16="http://schemas.microsoft.com/office/drawing/2014/main" id="{DD677C5E-2C3A-47A0-86A6-4BC9E6D29C2F}"/>
              </a:ext>
            </a:extLst>
          </p:cNvPr>
          <p:cNvSpPr>
            <a:spLocks noGrp="1"/>
          </p:cNvSpPr>
          <p:nvPr>
            <p:ph type="sldNum" sz="quarter" idx="10"/>
          </p:nvPr>
        </p:nvSpPr>
        <p:spPr/>
        <p:txBody>
          <a:bodyPr/>
          <a:lstStyle/>
          <a:p>
            <a:fld id="{2BACDCFC-418C-4B2A-BB7C-0FB1442CF98A}" type="slidenum">
              <a:rPr lang="x-none" smtClean="0"/>
              <a:t>11</a:t>
            </a:fld>
            <a:endParaRPr lang="x-none"/>
          </a:p>
        </p:txBody>
      </p:sp>
      <p:sp>
        <p:nvSpPr>
          <p:cNvPr id="11" name="TextBox 10">
            <a:extLst>
              <a:ext uri="{FF2B5EF4-FFF2-40B4-BE49-F238E27FC236}">
                <a16:creationId xmlns:a16="http://schemas.microsoft.com/office/drawing/2014/main" id="{1510AC98-30D5-4057-917A-5BBC121D8EDD}"/>
              </a:ext>
            </a:extLst>
          </p:cNvPr>
          <p:cNvSpPr txBox="1"/>
          <p:nvPr/>
        </p:nvSpPr>
        <p:spPr>
          <a:xfrm>
            <a:off x="1145628" y="1301194"/>
            <a:ext cx="10443301" cy="954107"/>
          </a:xfrm>
          <a:prstGeom prst="rect">
            <a:avLst/>
          </a:prstGeom>
          <a:solidFill>
            <a:schemeClr val="accent3">
              <a:lumMod val="20000"/>
              <a:lumOff val="80000"/>
            </a:schemeClr>
          </a:solidFill>
        </p:spPr>
        <p:txBody>
          <a:bodyPr wrap="square">
            <a:spAutoFit/>
          </a:bodyPr>
          <a:lstStyle/>
          <a:p>
            <a:pPr algn="just"/>
            <a:r>
              <a:rPr lang="en-US" sz="1400" b="1" dirty="0"/>
              <a:t>Failure Rate: </a:t>
            </a:r>
            <a:r>
              <a:rPr lang="en-US" sz="1400" dirty="0"/>
              <a:t>Higher failure rate is observed in early stage businesses as compared to growth-stage businesses. To ensure sustainability, it is emerging that the fund portfolio would work better being a blend of early stage and growth stage enterprises. We are finalizing the fund economics which will guide us on what would be an optimal portfolio mix.</a:t>
            </a:r>
            <a:endParaRPr lang="en-US" sz="1400" b="1" dirty="0"/>
          </a:p>
        </p:txBody>
      </p:sp>
      <p:sp>
        <p:nvSpPr>
          <p:cNvPr id="24" name="Oval 23">
            <a:extLst>
              <a:ext uri="{FF2B5EF4-FFF2-40B4-BE49-F238E27FC236}">
                <a16:creationId xmlns:a16="http://schemas.microsoft.com/office/drawing/2014/main" id="{1B98A54A-F73C-4E26-A149-B18348F4AF76}"/>
              </a:ext>
            </a:extLst>
          </p:cNvPr>
          <p:cNvSpPr/>
          <p:nvPr/>
        </p:nvSpPr>
        <p:spPr>
          <a:xfrm>
            <a:off x="603071" y="1308398"/>
            <a:ext cx="365760" cy="3657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8</a:t>
            </a:r>
          </a:p>
        </p:txBody>
      </p:sp>
      <p:sp>
        <p:nvSpPr>
          <p:cNvPr id="13" name="TextBox 12">
            <a:extLst>
              <a:ext uri="{FF2B5EF4-FFF2-40B4-BE49-F238E27FC236}">
                <a16:creationId xmlns:a16="http://schemas.microsoft.com/office/drawing/2014/main" id="{EAB4F8A8-3573-422E-91E1-9BE02B6173EF}"/>
              </a:ext>
            </a:extLst>
          </p:cNvPr>
          <p:cNvSpPr txBox="1"/>
          <p:nvPr/>
        </p:nvSpPr>
        <p:spPr>
          <a:xfrm>
            <a:off x="1145628" y="2441534"/>
            <a:ext cx="10443301" cy="738664"/>
          </a:xfrm>
          <a:prstGeom prst="rect">
            <a:avLst/>
          </a:prstGeom>
          <a:solidFill>
            <a:schemeClr val="accent4">
              <a:lumMod val="20000"/>
              <a:lumOff val="80000"/>
            </a:schemeClr>
          </a:solidFill>
        </p:spPr>
        <p:txBody>
          <a:bodyPr wrap="square">
            <a:spAutoFit/>
          </a:bodyPr>
          <a:lstStyle/>
          <a:p>
            <a:pPr algn="just"/>
            <a:r>
              <a:rPr lang="en-US" sz="1400" b="1" dirty="0"/>
              <a:t>Deal Flow: </a:t>
            </a:r>
            <a:r>
              <a:rPr lang="en-US" sz="1400" dirty="0"/>
              <a:t>To ensure a high-quality portfolio, there is need to access a wide pipeline of potential businesses. It is emerging that a Pan-African scope would provide portfolio diversity and a wider pipeline. We are currently exploring the continental scope both for the incubator and the envisaged fund.</a:t>
            </a:r>
          </a:p>
        </p:txBody>
      </p:sp>
      <p:sp>
        <p:nvSpPr>
          <p:cNvPr id="25" name="Oval 24">
            <a:extLst>
              <a:ext uri="{FF2B5EF4-FFF2-40B4-BE49-F238E27FC236}">
                <a16:creationId xmlns:a16="http://schemas.microsoft.com/office/drawing/2014/main" id="{A9850988-B572-4DDE-B1B4-2C7778D31353}"/>
              </a:ext>
            </a:extLst>
          </p:cNvPr>
          <p:cNvSpPr/>
          <p:nvPr/>
        </p:nvSpPr>
        <p:spPr>
          <a:xfrm>
            <a:off x="603071" y="2448738"/>
            <a:ext cx="365760" cy="3657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9</a:t>
            </a:r>
          </a:p>
        </p:txBody>
      </p:sp>
      <p:sp>
        <p:nvSpPr>
          <p:cNvPr id="26" name="Oval 25">
            <a:extLst>
              <a:ext uri="{FF2B5EF4-FFF2-40B4-BE49-F238E27FC236}">
                <a16:creationId xmlns:a16="http://schemas.microsoft.com/office/drawing/2014/main" id="{F886DB28-70D9-44C3-9C43-473300AB81BF}"/>
              </a:ext>
            </a:extLst>
          </p:cNvPr>
          <p:cNvSpPr/>
          <p:nvPr/>
        </p:nvSpPr>
        <p:spPr>
          <a:xfrm>
            <a:off x="603071" y="3336311"/>
            <a:ext cx="365760" cy="3657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FFFFFF"/>
              </a:solidFill>
            </a:endParaRPr>
          </a:p>
        </p:txBody>
      </p:sp>
      <p:sp>
        <p:nvSpPr>
          <p:cNvPr id="15" name="TextBox 14">
            <a:extLst>
              <a:ext uri="{FF2B5EF4-FFF2-40B4-BE49-F238E27FC236}">
                <a16:creationId xmlns:a16="http://schemas.microsoft.com/office/drawing/2014/main" id="{36E766B6-74BF-49E4-84B3-2581F400CC3D}"/>
              </a:ext>
            </a:extLst>
          </p:cNvPr>
          <p:cNvSpPr txBox="1"/>
          <p:nvPr/>
        </p:nvSpPr>
        <p:spPr>
          <a:xfrm>
            <a:off x="1145628" y="3366431"/>
            <a:ext cx="10443301" cy="738664"/>
          </a:xfrm>
          <a:prstGeom prst="rect">
            <a:avLst/>
          </a:prstGeom>
          <a:solidFill>
            <a:schemeClr val="accent5">
              <a:lumMod val="20000"/>
              <a:lumOff val="80000"/>
            </a:schemeClr>
          </a:solidFill>
        </p:spPr>
        <p:txBody>
          <a:bodyPr wrap="square">
            <a:spAutoFit/>
          </a:bodyPr>
          <a:lstStyle/>
          <a:p>
            <a:pPr algn="just"/>
            <a:r>
              <a:rPr lang="en-US" sz="1400" b="1" dirty="0"/>
              <a:t>Taxation optimization: </a:t>
            </a:r>
            <a:r>
              <a:rPr lang="en-US" sz="1400" dirty="0"/>
              <a:t>This affects the decision on the jurisdiction for fund registration. We have found that many funds domiciled in Kenya are registered in Mauritius and Dubai. We are exploring these jurisdictions in pursuit of investor protection and better tax efficiency (lower rates, avoidance of double-taxation, etc.].</a:t>
            </a:r>
            <a:endParaRPr lang="en-US" sz="1400" b="1" dirty="0"/>
          </a:p>
        </p:txBody>
      </p:sp>
      <p:sp>
        <p:nvSpPr>
          <p:cNvPr id="7" name="TextBox 6">
            <a:extLst>
              <a:ext uri="{FF2B5EF4-FFF2-40B4-BE49-F238E27FC236}">
                <a16:creationId xmlns:a16="http://schemas.microsoft.com/office/drawing/2014/main" id="{A8DE29BF-A2E1-49C6-87E4-7BC21BEDA0FC}"/>
              </a:ext>
            </a:extLst>
          </p:cNvPr>
          <p:cNvSpPr txBox="1"/>
          <p:nvPr/>
        </p:nvSpPr>
        <p:spPr>
          <a:xfrm>
            <a:off x="569323" y="3394919"/>
            <a:ext cx="433255" cy="323192"/>
          </a:xfrm>
          <a:prstGeom prst="rect">
            <a:avLst/>
          </a:prstGeom>
          <a:noFill/>
        </p:spPr>
        <p:txBody>
          <a:bodyPr wrap="square" lIns="45720" rIns="45720" rtlCol="0">
            <a:noAutofit/>
          </a:bodyPr>
          <a:lstStyle/>
          <a:p>
            <a:pPr algn="ctr"/>
            <a:r>
              <a:rPr lang="en-US" sz="1400" b="1" dirty="0">
                <a:solidFill>
                  <a:schemeClr val="bg1"/>
                </a:solidFill>
              </a:rPr>
              <a:t>10</a:t>
            </a:r>
          </a:p>
        </p:txBody>
      </p:sp>
      <p:sp>
        <p:nvSpPr>
          <p:cNvPr id="3" name="TextBox 2"/>
          <p:cNvSpPr txBox="1"/>
          <p:nvPr/>
        </p:nvSpPr>
        <p:spPr>
          <a:xfrm>
            <a:off x="1145628" y="4291327"/>
            <a:ext cx="10443301" cy="738664"/>
          </a:xfrm>
          <a:prstGeom prst="rect">
            <a:avLst/>
          </a:prstGeom>
          <a:solidFill>
            <a:schemeClr val="accent6">
              <a:lumMod val="20000"/>
              <a:lumOff val="80000"/>
            </a:schemeClr>
          </a:solidFill>
        </p:spPr>
        <p:txBody>
          <a:bodyPr wrap="square" rtlCol="0">
            <a:spAutoFit/>
          </a:bodyPr>
          <a:lstStyle/>
          <a:p>
            <a:pPr algn="just"/>
            <a:r>
              <a:rPr lang="en-US" sz="1400" b="1" dirty="0"/>
              <a:t>LPs: </a:t>
            </a:r>
            <a:r>
              <a:rPr lang="en-US" sz="1400" dirty="0"/>
              <a:t>The choice of the fund structure seems to have implications on the potential LPs that we can work with. It is emerging that many evergreen structures are having challenges working with DFIs due to the fact that investment exits are not determinate. We are exploring family offices as a priority in the initial stages of the fund.</a:t>
            </a:r>
          </a:p>
        </p:txBody>
      </p:sp>
      <p:sp>
        <p:nvSpPr>
          <p:cNvPr id="27" name="Oval 26">
            <a:extLst>
              <a:ext uri="{FF2B5EF4-FFF2-40B4-BE49-F238E27FC236}">
                <a16:creationId xmlns:a16="http://schemas.microsoft.com/office/drawing/2014/main" id="{96CC5737-BB6F-4F69-BA6B-53D514C9FCD7}"/>
              </a:ext>
            </a:extLst>
          </p:cNvPr>
          <p:cNvSpPr/>
          <p:nvPr/>
        </p:nvSpPr>
        <p:spPr>
          <a:xfrm>
            <a:off x="603071" y="4298531"/>
            <a:ext cx="365760" cy="36576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FFFFFF"/>
              </a:solidFill>
            </a:endParaRPr>
          </a:p>
        </p:txBody>
      </p:sp>
      <p:sp>
        <p:nvSpPr>
          <p:cNvPr id="8" name="TextBox 7">
            <a:extLst>
              <a:ext uri="{FF2B5EF4-FFF2-40B4-BE49-F238E27FC236}">
                <a16:creationId xmlns:a16="http://schemas.microsoft.com/office/drawing/2014/main" id="{F2EA18FC-2D37-487E-B8B3-A1C6C4C99F4F}"/>
              </a:ext>
            </a:extLst>
          </p:cNvPr>
          <p:cNvSpPr txBox="1"/>
          <p:nvPr/>
        </p:nvSpPr>
        <p:spPr>
          <a:xfrm>
            <a:off x="569322" y="4319815"/>
            <a:ext cx="433255" cy="323192"/>
          </a:xfrm>
          <a:prstGeom prst="rect">
            <a:avLst/>
          </a:prstGeom>
          <a:noFill/>
        </p:spPr>
        <p:txBody>
          <a:bodyPr wrap="square" lIns="45720" rIns="45720" rtlCol="0">
            <a:noAutofit/>
          </a:bodyPr>
          <a:lstStyle/>
          <a:p>
            <a:pPr algn="ctr"/>
            <a:r>
              <a:rPr lang="en-US" sz="1400" b="1" dirty="0">
                <a:solidFill>
                  <a:schemeClr val="bg1"/>
                </a:solidFill>
              </a:rPr>
              <a:t>11</a:t>
            </a:r>
          </a:p>
        </p:txBody>
      </p:sp>
    </p:spTree>
    <p:extLst>
      <p:ext uri="{BB962C8B-B14F-4D97-AF65-F5344CB8AC3E}">
        <p14:creationId xmlns:p14="http://schemas.microsoft.com/office/powerpoint/2010/main" val="217352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Investment Rationale</a:t>
            </a:r>
          </a:p>
        </p:txBody>
      </p:sp>
      <p:sp>
        <p:nvSpPr>
          <p:cNvPr id="3" name="TextBox 2"/>
          <p:cNvSpPr txBox="1"/>
          <p:nvPr/>
        </p:nvSpPr>
        <p:spPr>
          <a:xfrm>
            <a:off x="928076" y="1263255"/>
            <a:ext cx="10648881" cy="5011840"/>
          </a:xfrm>
          <a:prstGeom prst="rect">
            <a:avLst/>
          </a:prstGeom>
        </p:spPr>
        <p:txBody>
          <a:bodyPr vert="horz" lIns="91440" tIns="45720" rIns="91440" bIns="45720" rtlCol="0">
            <a:normAutofit/>
          </a:bodyPr>
          <a:lstStyle/>
          <a:p>
            <a:pPr>
              <a:lnSpc>
                <a:spcPct val="90000"/>
              </a:lnSpc>
              <a:spcAft>
                <a:spcPts val="600"/>
              </a:spcAft>
            </a:pPr>
            <a:r>
              <a:rPr lang="en-US" sz="1600" dirty="0"/>
              <a:t>Most early stage enterprises in the seed/pre-seed stages have typical business maturity cycles of over 5 years. This is especially because they need time to absorb the capital raised to build robust systems, design/test products, enter the markets and build brand equity. This means that the average exit period for the traditional PE/VC investors, (5 years) is not designed for such businesses. This is especially so in Early Stage Healthcare and Life Sciences which for most PE/VC investors is an unchartered territory </a:t>
            </a:r>
          </a:p>
          <a:p>
            <a:pPr indent="-228600">
              <a:lnSpc>
                <a:spcPct val="90000"/>
              </a:lnSpc>
              <a:buFont typeface="Arial" panose="020B0604020202020204" pitchFamily="34" charset="0"/>
              <a:buChar char="•"/>
            </a:pPr>
            <a:endParaRPr lang="en-US" sz="1600" dirty="0"/>
          </a:p>
          <a:p>
            <a:pPr>
              <a:lnSpc>
                <a:spcPct val="90000"/>
              </a:lnSpc>
              <a:spcAft>
                <a:spcPts val="600"/>
              </a:spcAft>
            </a:pPr>
            <a:r>
              <a:rPr lang="en-US" sz="1600" dirty="0"/>
              <a:t>Owing to the high cost of early-stage due diligence in frontier and emerging markets, investors often fall back on pattern recognition to find companies and make investment decisions – relying on networks and indicators like attending a prestigious university or accelerator program</a:t>
            </a:r>
          </a:p>
          <a:p>
            <a:pPr indent="-228600">
              <a:lnSpc>
                <a:spcPct val="90000"/>
              </a:lnSpc>
              <a:buFont typeface="Arial" panose="020B0604020202020204" pitchFamily="34" charset="0"/>
              <a:buChar char="•"/>
            </a:pPr>
            <a:endParaRPr lang="en-US" sz="1600" dirty="0"/>
          </a:p>
          <a:p>
            <a:pPr>
              <a:lnSpc>
                <a:spcPct val="90000"/>
              </a:lnSpc>
              <a:spcAft>
                <a:spcPts val="600"/>
              </a:spcAft>
            </a:pPr>
            <a:r>
              <a:rPr lang="en-US" sz="1600" dirty="0"/>
              <a:t>Part of the problem is the fact that investors prefer start-ups that are staffed by skilled personnel before promising any funding. This is often difficult to achieve for entrepreneurs who are starting out with limited finances and are unable to pay even the founders</a:t>
            </a:r>
          </a:p>
          <a:p>
            <a:pPr indent="-228600">
              <a:lnSpc>
                <a:spcPct val="90000"/>
              </a:lnSpc>
              <a:buFont typeface="Arial" panose="020B0604020202020204" pitchFamily="34" charset="0"/>
              <a:buChar char="•"/>
            </a:pPr>
            <a:endParaRPr lang="en-US" sz="1600" dirty="0"/>
          </a:p>
          <a:p>
            <a:pPr>
              <a:lnSpc>
                <a:spcPct val="90000"/>
              </a:lnSpc>
            </a:pPr>
            <a:r>
              <a:rPr lang="en-US" sz="1600" dirty="0"/>
              <a:t>The problem is rooted in the structure of the global venture capital industry and not just localized in Africa. This is especially because of the rigid traditional investment criteria that requires early stage businesses to tick a lot of boxes which are not possible to address without pre-seed and seed capital. This is also because Venture Capital itself is new (compared to the traditional PE space) to the African market</a:t>
            </a:r>
          </a:p>
          <a:p>
            <a:pPr indent="-228600">
              <a:lnSpc>
                <a:spcPct val="90000"/>
              </a:lnSpc>
              <a:buFont typeface="Arial" panose="020B0604020202020204" pitchFamily="34" charset="0"/>
              <a:buChar char="•"/>
            </a:pPr>
            <a:endParaRPr lang="en-US" sz="1600" dirty="0"/>
          </a:p>
        </p:txBody>
      </p:sp>
      <p:sp>
        <p:nvSpPr>
          <p:cNvPr id="25"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5118126B-A347-4449-A99F-BF521A49BB4C}"/>
              </a:ext>
            </a:extLst>
          </p:cNvPr>
          <p:cNvSpPr>
            <a:spLocks noGrp="1"/>
          </p:cNvSpPr>
          <p:nvPr>
            <p:ph type="sldNum" sz="quarter" idx="10"/>
          </p:nvPr>
        </p:nvSpPr>
        <p:spPr>
          <a:xfrm>
            <a:off x="8805333" y="6356350"/>
            <a:ext cx="2743200" cy="365125"/>
          </a:xfrm>
        </p:spPr>
        <p:txBody>
          <a:bodyPr vert="horz" lIns="91440" tIns="45720" rIns="91440" bIns="45720" rtlCol="0" anchor="ctr">
            <a:normAutofit/>
          </a:bodyPr>
          <a:lstStyle/>
          <a:p>
            <a:pPr algn="r">
              <a:spcAft>
                <a:spcPts val="600"/>
              </a:spcAft>
            </a:pPr>
            <a:fld id="{2BACDCFC-418C-4B2A-BB7C-0FB1442CF98A}" type="slidenum">
              <a:rPr lang="en-US" sz="1200" smtClean="0">
                <a:solidFill>
                  <a:schemeClr val="tx1">
                    <a:tint val="75000"/>
                  </a:schemeClr>
                </a:solidFill>
              </a:rPr>
              <a:pPr algn="r">
                <a:spcAft>
                  <a:spcPts val="600"/>
                </a:spcAft>
              </a:pPr>
              <a:t>12</a:t>
            </a:fld>
            <a:endParaRPr lang="en-US" sz="1200">
              <a:solidFill>
                <a:schemeClr val="tx1">
                  <a:tint val="75000"/>
                </a:schemeClr>
              </a:solidFill>
            </a:endParaRPr>
          </a:p>
        </p:txBody>
      </p:sp>
      <p:sp>
        <p:nvSpPr>
          <p:cNvPr id="6" name="Oval 5">
            <a:extLst>
              <a:ext uri="{FF2B5EF4-FFF2-40B4-BE49-F238E27FC236}">
                <a16:creationId xmlns:a16="http://schemas.microsoft.com/office/drawing/2014/main" id="{B2392E78-061D-4062-924D-341738A6B763}"/>
              </a:ext>
            </a:extLst>
          </p:cNvPr>
          <p:cNvSpPr/>
          <p:nvPr/>
        </p:nvSpPr>
        <p:spPr>
          <a:xfrm>
            <a:off x="615043" y="1303175"/>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a:solidFill>
                  <a:srgbClr val="FFFFFF"/>
                </a:solidFill>
              </a:rPr>
              <a:t>1</a:t>
            </a:r>
          </a:p>
        </p:txBody>
      </p:sp>
      <p:sp>
        <p:nvSpPr>
          <p:cNvPr id="7" name="Oval 6">
            <a:extLst>
              <a:ext uri="{FF2B5EF4-FFF2-40B4-BE49-F238E27FC236}">
                <a16:creationId xmlns:a16="http://schemas.microsoft.com/office/drawing/2014/main" id="{A53BB208-F49B-49D7-92ED-4987816728A1}"/>
              </a:ext>
            </a:extLst>
          </p:cNvPr>
          <p:cNvSpPr/>
          <p:nvPr/>
        </p:nvSpPr>
        <p:spPr>
          <a:xfrm>
            <a:off x="615043" y="2745926"/>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a:solidFill>
                  <a:srgbClr val="FFFFFF"/>
                </a:solidFill>
              </a:rPr>
              <a:t>2</a:t>
            </a:r>
          </a:p>
        </p:txBody>
      </p:sp>
      <p:sp>
        <p:nvSpPr>
          <p:cNvPr id="9" name="Oval 8">
            <a:extLst>
              <a:ext uri="{FF2B5EF4-FFF2-40B4-BE49-F238E27FC236}">
                <a16:creationId xmlns:a16="http://schemas.microsoft.com/office/drawing/2014/main" id="{BFB6FBE8-C461-4FAC-8429-3E57B07EBC15}"/>
              </a:ext>
            </a:extLst>
          </p:cNvPr>
          <p:cNvSpPr/>
          <p:nvPr/>
        </p:nvSpPr>
        <p:spPr>
          <a:xfrm>
            <a:off x="615043" y="3662273"/>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a:solidFill>
                  <a:srgbClr val="FFFFFF"/>
                </a:solidFill>
              </a:rPr>
              <a:t>3</a:t>
            </a:r>
          </a:p>
        </p:txBody>
      </p:sp>
      <p:sp>
        <p:nvSpPr>
          <p:cNvPr id="10" name="Oval 9">
            <a:extLst>
              <a:ext uri="{FF2B5EF4-FFF2-40B4-BE49-F238E27FC236}">
                <a16:creationId xmlns:a16="http://schemas.microsoft.com/office/drawing/2014/main" id="{52E52A4D-5DD6-4DB7-9516-D50AD8E2DC3C}"/>
              </a:ext>
            </a:extLst>
          </p:cNvPr>
          <p:cNvSpPr/>
          <p:nvPr/>
        </p:nvSpPr>
        <p:spPr>
          <a:xfrm>
            <a:off x="615043" y="4568901"/>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a:solidFill>
                  <a:srgbClr val="FFFFFF"/>
                </a:solidFill>
              </a:rPr>
              <a:t>4</a:t>
            </a:r>
          </a:p>
        </p:txBody>
      </p:sp>
    </p:spTree>
    <p:extLst>
      <p:ext uri="{BB962C8B-B14F-4D97-AF65-F5344CB8AC3E}">
        <p14:creationId xmlns:p14="http://schemas.microsoft.com/office/powerpoint/2010/main" val="3352123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000" dirty="0">
                <a:solidFill>
                  <a:schemeClr val="accent3"/>
                </a:solidFill>
              </a:rPr>
              <a:t>Summary of Fund Economics</a:t>
            </a:r>
          </a:p>
        </p:txBody>
      </p:sp>
      <p:sp>
        <p:nvSpPr>
          <p:cNvPr id="3" name="Slide Number Placeholder 2">
            <a:extLst>
              <a:ext uri="{FF2B5EF4-FFF2-40B4-BE49-F238E27FC236}">
                <a16:creationId xmlns:a16="http://schemas.microsoft.com/office/drawing/2014/main" id="{B57D0560-404F-4C9C-A7A3-0CCDF688C881}"/>
              </a:ext>
            </a:extLst>
          </p:cNvPr>
          <p:cNvSpPr>
            <a:spLocks noGrp="1"/>
          </p:cNvSpPr>
          <p:nvPr>
            <p:ph type="sldNum" sz="quarter" idx="10"/>
          </p:nvPr>
        </p:nvSpPr>
        <p:spPr/>
        <p:txBody>
          <a:bodyPr/>
          <a:lstStyle/>
          <a:p>
            <a:fld id="{2BACDCFC-418C-4B2A-BB7C-0FB1442CF98A}" type="slidenum">
              <a:rPr lang="x-none" smtClean="0"/>
              <a:t>13</a:t>
            </a:fld>
            <a:endParaRPr lang="x-none"/>
          </a:p>
        </p:txBody>
      </p:sp>
      <p:graphicFrame>
        <p:nvGraphicFramePr>
          <p:cNvPr id="5" name="Table 4"/>
          <p:cNvGraphicFramePr>
            <a:graphicFrameLocks noGrp="1"/>
          </p:cNvGraphicFramePr>
          <p:nvPr>
            <p:extLst>
              <p:ext uri="{D42A27DB-BD31-4B8C-83A1-F6EECF244321}">
                <p14:modId xmlns:p14="http://schemas.microsoft.com/office/powerpoint/2010/main" val="2539511893"/>
              </p:ext>
            </p:extLst>
          </p:nvPr>
        </p:nvGraphicFramePr>
        <p:xfrm>
          <a:off x="627016" y="1295400"/>
          <a:ext cx="10937968" cy="4495801"/>
        </p:xfrm>
        <a:graphic>
          <a:graphicData uri="http://schemas.openxmlformats.org/drawingml/2006/table">
            <a:tbl>
              <a:tblPr bandRow="1">
                <a:tableStyleId>{2D5ABB26-0587-4C30-8999-92F81FD0307C}</a:tableStyleId>
              </a:tblPr>
              <a:tblGrid>
                <a:gridCol w="2962364">
                  <a:extLst>
                    <a:ext uri="{9D8B030D-6E8A-4147-A177-3AD203B41FA5}">
                      <a16:colId xmlns:a16="http://schemas.microsoft.com/office/drawing/2014/main" val="20000"/>
                    </a:ext>
                  </a:extLst>
                </a:gridCol>
                <a:gridCol w="7975604">
                  <a:extLst>
                    <a:ext uri="{9D8B030D-6E8A-4147-A177-3AD203B41FA5}">
                      <a16:colId xmlns:a16="http://schemas.microsoft.com/office/drawing/2014/main" val="20001"/>
                    </a:ext>
                  </a:extLst>
                </a:gridCol>
              </a:tblGrid>
              <a:tr h="514467">
                <a:tc>
                  <a:txBody>
                    <a:bodyPr/>
                    <a:lstStyle/>
                    <a:p>
                      <a:pPr>
                        <a:spcAft>
                          <a:spcPts val="600"/>
                        </a:spcAft>
                      </a:pPr>
                      <a:r>
                        <a:rPr lang="en-US" sz="1500" b="1" baseline="0" dirty="0">
                          <a:solidFill>
                            <a:schemeClr val="accent3"/>
                          </a:solidFill>
                        </a:rPr>
                        <a:t>Fund Manager:</a:t>
                      </a:r>
                      <a:endParaRPr lang="en-US" sz="1500" b="1" dirty="0">
                        <a:solidFill>
                          <a:schemeClr val="accent3"/>
                        </a:solidFill>
                        <a:latin typeface="+mn-lt"/>
                        <a:cs typeface="Microsoft Sans Serif" pitchFamily="34" charset="0"/>
                      </a:endParaRPr>
                    </a:p>
                  </a:txBody>
                  <a:tcPr anchor="ctr">
                    <a:lnT w="28575" cap="flat" cmpd="sng" algn="ctr">
                      <a:solidFill>
                        <a:schemeClr val="tx1"/>
                      </a:solidFill>
                      <a:prstDash val="solid"/>
                      <a:round/>
                      <a:headEnd type="none" w="med" len="med"/>
                      <a:tailEnd type="none" w="med" len="med"/>
                    </a:lnT>
                  </a:tcPr>
                </a:tc>
                <a:tc>
                  <a:txBody>
                    <a:bodyPr/>
                    <a:lstStyle/>
                    <a:p>
                      <a:pPr>
                        <a:spcAft>
                          <a:spcPts val="600"/>
                        </a:spcAft>
                      </a:pPr>
                      <a:r>
                        <a:rPr lang="en-IN" sz="1500" baseline="0" dirty="0">
                          <a:solidFill>
                            <a:schemeClr val="tx1"/>
                          </a:solidFill>
                        </a:rPr>
                        <a:t>Kenya Impact Incubators Limited </a:t>
                      </a:r>
                      <a:endParaRPr lang="en-US" sz="1500" baseline="0" dirty="0">
                        <a:solidFill>
                          <a:schemeClr val="tx1"/>
                        </a:solidFill>
                        <a:latin typeface="+mn-lt"/>
                        <a:cs typeface="Microsoft Sans Serif" pitchFamily="34" charset="0"/>
                      </a:endParaRPr>
                    </a:p>
                  </a:txBody>
                  <a:tcPr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943189">
                <a:tc>
                  <a:txBody>
                    <a:bodyPr/>
                    <a:lstStyle/>
                    <a:p>
                      <a:pPr>
                        <a:spcAft>
                          <a:spcPts val="600"/>
                        </a:spcAft>
                      </a:pPr>
                      <a:r>
                        <a:rPr lang="en-IN" sz="1500" b="1" dirty="0">
                          <a:solidFill>
                            <a:schemeClr val="accent3"/>
                          </a:solidFill>
                        </a:rPr>
                        <a:t>Investment objective:</a:t>
                      </a:r>
                      <a:endParaRPr lang="en-IN" sz="1500" b="1" dirty="0">
                        <a:solidFill>
                          <a:schemeClr val="accent3"/>
                        </a:solidFill>
                        <a:latin typeface="+mn-lt"/>
                        <a:cs typeface="Microsoft Sans Serif" pitchFamily="34" charset="0"/>
                      </a:endParaRPr>
                    </a:p>
                  </a:txBody>
                  <a:tcPr anchor="ctr"/>
                </a:tc>
                <a:tc>
                  <a:txBody>
                    <a:bodyPr/>
                    <a:lstStyle/>
                    <a:p>
                      <a:pPr>
                        <a:spcAft>
                          <a:spcPts val="600"/>
                        </a:spcAft>
                      </a:pPr>
                      <a:r>
                        <a:rPr lang="en-IN" sz="1500" dirty="0"/>
                        <a:t>Fund and provide funding and high-touch</a:t>
                      </a:r>
                      <a:r>
                        <a:rPr lang="en-IN" sz="1500" baseline="0" dirty="0"/>
                        <a:t> post-investment support to </a:t>
                      </a:r>
                      <a:r>
                        <a:rPr lang="en-IN" sz="1500" dirty="0"/>
                        <a:t>early-stage “Healthcare and Life sciences” </a:t>
                      </a:r>
                      <a:r>
                        <a:rPr lang="en-IN" sz="1500" baseline="0" dirty="0"/>
                        <a:t>focused enterprises in Sub Saharan Africa</a:t>
                      </a:r>
                      <a:endParaRPr lang="en-IN" sz="1500" baseline="0" dirty="0">
                        <a:latin typeface="+mn-lt"/>
                        <a:cs typeface="Microsoft Sans Serif" pitchFamily="34" charset="0"/>
                      </a:endParaRPr>
                    </a:p>
                  </a:txBody>
                  <a:tcPr anchor="ctr"/>
                </a:tc>
                <a:extLst>
                  <a:ext uri="{0D108BD9-81ED-4DB2-BD59-A6C34878D82A}">
                    <a16:rowId xmlns:a16="http://schemas.microsoft.com/office/drawing/2014/main" val="10001"/>
                  </a:ext>
                </a:extLst>
              </a:tr>
              <a:tr h="514467">
                <a:tc>
                  <a:txBody>
                    <a:bodyPr/>
                    <a:lstStyle/>
                    <a:p>
                      <a:pPr>
                        <a:spcAft>
                          <a:spcPts val="600"/>
                        </a:spcAft>
                      </a:pPr>
                      <a:r>
                        <a:rPr lang="en-US" sz="1500" b="1" dirty="0">
                          <a:solidFill>
                            <a:schemeClr val="accent3"/>
                          </a:solidFill>
                        </a:rPr>
                        <a:t>Target Pilot</a:t>
                      </a:r>
                      <a:r>
                        <a:rPr lang="en-US" sz="1500" b="1" baseline="0" dirty="0">
                          <a:solidFill>
                            <a:schemeClr val="accent3"/>
                          </a:solidFill>
                        </a:rPr>
                        <a:t> </a:t>
                      </a:r>
                      <a:r>
                        <a:rPr lang="en-US" sz="1500" b="1" dirty="0">
                          <a:solidFill>
                            <a:schemeClr val="accent3"/>
                          </a:solidFill>
                        </a:rPr>
                        <a:t>Size:</a:t>
                      </a:r>
                      <a:endParaRPr lang="en-US" sz="1500" b="1" dirty="0">
                        <a:solidFill>
                          <a:schemeClr val="accent3"/>
                        </a:solidFill>
                        <a:latin typeface="+mn-lt"/>
                        <a:cs typeface="Microsoft Sans Serif" pitchFamily="34" charset="0"/>
                      </a:endParaRPr>
                    </a:p>
                  </a:txBody>
                  <a:tcPr anchor="ctr"/>
                </a:tc>
                <a:tc>
                  <a:txBody>
                    <a:bodyPr/>
                    <a:lstStyle/>
                    <a:p>
                      <a:pPr>
                        <a:spcAft>
                          <a:spcPts val="600"/>
                        </a:spcAft>
                      </a:pPr>
                      <a:r>
                        <a:rPr lang="en-US" sz="1500" baseline="0" dirty="0"/>
                        <a:t>USD 3 million</a:t>
                      </a:r>
                      <a:endParaRPr lang="en-US" sz="1500" baseline="0" dirty="0">
                        <a:latin typeface="+mn-lt"/>
                        <a:cs typeface="Microsoft Sans Serif" pitchFamily="34" charset="0"/>
                      </a:endParaRPr>
                    </a:p>
                  </a:txBody>
                  <a:tcPr anchor="ctr"/>
                </a:tc>
                <a:extLst>
                  <a:ext uri="{0D108BD9-81ED-4DB2-BD59-A6C34878D82A}">
                    <a16:rowId xmlns:a16="http://schemas.microsoft.com/office/drawing/2014/main" val="10002"/>
                  </a:ext>
                </a:extLst>
              </a:tr>
              <a:tr h="728828">
                <a:tc>
                  <a:txBody>
                    <a:bodyPr/>
                    <a:lstStyle/>
                    <a:p>
                      <a:pPr>
                        <a:spcAft>
                          <a:spcPts val="600"/>
                        </a:spcAft>
                      </a:pPr>
                      <a:r>
                        <a:rPr lang="en-IN" sz="1500" b="1" dirty="0">
                          <a:solidFill>
                            <a:schemeClr val="accent3"/>
                          </a:solidFill>
                        </a:rPr>
                        <a:t>Min.</a:t>
                      </a:r>
                      <a:r>
                        <a:rPr lang="en-IN" sz="1500" b="1" baseline="0" dirty="0">
                          <a:solidFill>
                            <a:schemeClr val="accent3"/>
                          </a:solidFill>
                        </a:rPr>
                        <a:t> commitment:</a:t>
                      </a:r>
                      <a:endParaRPr lang="en-IN" sz="1500" b="1" dirty="0">
                        <a:solidFill>
                          <a:schemeClr val="accent3"/>
                        </a:solidFill>
                        <a:latin typeface="+mn-lt"/>
                        <a:cs typeface="Microsoft Sans Serif" pitchFamily="34" charset="0"/>
                      </a:endParaRPr>
                    </a:p>
                  </a:txBody>
                  <a:tcPr anchor="ctr"/>
                </a:tc>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IN" sz="1500" dirty="0"/>
                        <a:t>USD</a:t>
                      </a:r>
                      <a:r>
                        <a:rPr lang="en-IN" sz="1500" baseline="0" dirty="0"/>
                        <a:t> 250,000 </a:t>
                      </a:r>
                      <a:r>
                        <a:rPr lang="en-IN" sz="1500" dirty="0"/>
                        <a:t>– drawn over 2 years</a:t>
                      </a:r>
                      <a:endParaRPr lang="en-IN" sz="1500" dirty="0">
                        <a:latin typeface="+mn-lt"/>
                        <a:cs typeface="Microsoft Sans Serif" pitchFamily="34" charset="0"/>
                      </a:endParaRPr>
                    </a:p>
                  </a:txBody>
                  <a:tcPr anchor="ctr"/>
                </a:tc>
                <a:extLst>
                  <a:ext uri="{0D108BD9-81ED-4DB2-BD59-A6C34878D82A}">
                    <a16:rowId xmlns:a16="http://schemas.microsoft.com/office/drawing/2014/main" val="10003"/>
                  </a:ext>
                </a:extLst>
              </a:tr>
              <a:tr h="514457">
                <a:tc>
                  <a:txBody>
                    <a:bodyPr/>
                    <a:lstStyle/>
                    <a:p>
                      <a:pPr>
                        <a:spcAft>
                          <a:spcPts val="600"/>
                        </a:spcAft>
                      </a:pPr>
                      <a:r>
                        <a:rPr lang="en-IN" sz="1500" b="1" dirty="0">
                          <a:solidFill>
                            <a:schemeClr val="accent3"/>
                          </a:solidFill>
                        </a:rPr>
                        <a:t>Ticket sizes:</a:t>
                      </a:r>
                      <a:endParaRPr lang="en-IN" sz="1500" b="1" dirty="0">
                        <a:solidFill>
                          <a:schemeClr val="accent3"/>
                        </a:solidFill>
                        <a:latin typeface="+mn-lt"/>
                        <a:cs typeface="Microsoft Sans Serif" pitchFamily="34" charset="0"/>
                      </a:endParaRPr>
                    </a:p>
                  </a:txBody>
                  <a:tcPr marT="45714" marB="45714" anchor="ctr"/>
                </a:tc>
                <a:tc>
                  <a:txBody>
                    <a:bodyPr/>
                    <a:lstStyle/>
                    <a:p>
                      <a:pPr>
                        <a:spcAft>
                          <a:spcPts val="600"/>
                        </a:spcAft>
                      </a:pPr>
                      <a:r>
                        <a:rPr lang="en-IN" sz="1500" dirty="0">
                          <a:solidFill>
                            <a:schemeClr val="tx1"/>
                          </a:solidFill>
                        </a:rPr>
                        <a:t>USD 100k – 500k</a:t>
                      </a:r>
                      <a:endParaRPr lang="en-IN" sz="1500" dirty="0">
                        <a:solidFill>
                          <a:schemeClr val="tx1"/>
                        </a:solidFill>
                        <a:latin typeface="+mn-lt"/>
                        <a:cs typeface="Microsoft Sans Serif" pitchFamily="34" charset="0"/>
                      </a:endParaRPr>
                    </a:p>
                  </a:txBody>
                  <a:tcPr marT="45714" marB="45714" anchor="ctr"/>
                </a:tc>
                <a:extLst>
                  <a:ext uri="{0D108BD9-81ED-4DB2-BD59-A6C34878D82A}">
                    <a16:rowId xmlns:a16="http://schemas.microsoft.com/office/drawing/2014/main" val="10004"/>
                  </a:ext>
                </a:extLst>
              </a:tr>
              <a:tr h="382968">
                <a:tc>
                  <a:txBody>
                    <a:bodyPr/>
                    <a:lstStyle/>
                    <a:p>
                      <a:pPr>
                        <a:spcAft>
                          <a:spcPts val="600"/>
                        </a:spcAft>
                      </a:pPr>
                      <a:r>
                        <a:rPr lang="en-US" sz="1500" b="1" dirty="0">
                          <a:solidFill>
                            <a:schemeClr val="accent3"/>
                          </a:solidFill>
                        </a:rPr>
                        <a:t>Target IRR:</a:t>
                      </a:r>
                      <a:endParaRPr lang="en-IN" sz="1500" b="1" dirty="0">
                        <a:solidFill>
                          <a:schemeClr val="accent3"/>
                        </a:solidFill>
                        <a:latin typeface="+mn-lt"/>
                        <a:cs typeface="Microsoft Sans Serif" pitchFamily="34" charset="0"/>
                      </a:endParaRPr>
                    </a:p>
                  </a:txBody>
                  <a:tcPr marT="45714" marB="45714" anchor="ctr"/>
                </a:tc>
                <a:tc>
                  <a:txBody>
                    <a:bodyPr/>
                    <a:lstStyle/>
                    <a:p>
                      <a:pPr>
                        <a:spcAft>
                          <a:spcPts val="600"/>
                        </a:spcAft>
                      </a:pPr>
                      <a:r>
                        <a:rPr lang="en-US" sz="1500" dirty="0">
                          <a:solidFill>
                            <a:schemeClr val="tx1"/>
                          </a:solidFill>
                        </a:rPr>
                        <a:t>6%+ pre-tax (in the</a:t>
                      </a:r>
                      <a:r>
                        <a:rPr lang="en-US" sz="1500" baseline="0" dirty="0">
                          <a:solidFill>
                            <a:schemeClr val="tx1"/>
                          </a:solidFill>
                        </a:rPr>
                        <a:t> investors’ hands)</a:t>
                      </a:r>
                      <a:endParaRPr lang="en-IN" sz="1500" dirty="0">
                        <a:solidFill>
                          <a:schemeClr val="tx1"/>
                        </a:solidFill>
                        <a:latin typeface="+mn-lt"/>
                        <a:cs typeface="Microsoft Sans Serif" pitchFamily="34" charset="0"/>
                      </a:endParaRPr>
                    </a:p>
                  </a:txBody>
                  <a:tcPr marT="45714" marB="45714" anchor="ctr"/>
                </a:tc>
                <a:extLst>
                  <a:ext uri="{0D108BD9-81ED-4DB2-BD59-A6C34878D82A}">
                    <a16:rowId xmlns:a16="http://schemas.microsoft.com/office/drawing/2014/main" val="10005"/>
                  </a:ext>
                </a:extLst>
              </a:tr>
              <a:tr h="382968">
                <a:tc>
                  <a:txBody>
                    <a:bodyPr/>
                    <a:lstStyle/>
                    <a:p>
                      <a:pPr>
                        <a:spcAft>
                          <a:spcPts val="600"/>
                        </a:spcAft>
                      </a:pPr>
                      <a:r>
                        <a:rPr lang="en-US" sz="1500" b="1" dirty="0">
                          <a:solidFill>
                            <a:schemeClr val="accent3"/>
                          </a:solidFill>
                        </a:rPr>
                        <a:t>Fund life:</a:t>
                      </a:r>
                      <a:endParaRPr lang="en-IN" sz="1500" b="1" dirty="0">
                        <a:solidFill>
                          <a:schemeClr val="accent3"/>
                        </a:solidFill>
                        <a:latin typeface="+mn-lt"/>
                        <a:cs typeface="Microsoft Sans Serif" pitchFamily="34" charset="0"/>
                      </a:endParaRPr>
                    </a:p>
                  </a:txBody>
                  <a:tcPr marT="45714" marB="45714" anchor="ctr"/>
                </a:tc>
                <a:tc>
                  <a:txBody>
                    <a:bodyPr/>
                    <a:lstStyle/>
                    <a:p>
                      <a:pPr>
                        <a:spcAft>
                          <a:spcPts val="600"/>
                        </a:spcAft>
                      </a:pPr>
                      <a:r>
                        <a:rPr lang="en-US" sz="1500" dirty="0">
                          <a:solidFill>
                            <a:schemeClr val="tx1"/>
                          </a:solidFill>
                        </a:rPr>
                        <a:t>Evergreen</a:t>
                      </a:r>
                      <a:endParaRPr lang="en-IN" sz="1500" dirty="0">
                        <a:solidFill>
                          <a:schemeClr val="tx1"/>
                        </a:solidFill>
                        <a:latin typeface="+mn-lt"/>
                        <a:cs typeface="Microsoft Sans Serif" pitchFamily="34" charset="0"/>
                      </a:endParaRPr>
                    </a:p>
                  </a:txBody>
                  <a:tcPr marT="45714" marB="45714" anchor="ctr"/>
                </a:tc>
                <a:extLst>
                  <a:ext uri="{0D108BD9-81ED-4DB2-BD59-A6C34878D82A}">
                    <a16:rowId xmlns:a16="http://schemas.microsoft.com/office/drawing/2014/main" val="10006"/>
                  </a:ext>
                </a:extLst>
              </a:tr>
              <a:tr h="514457">
                <a:tc>
                  <a:txBody>
                    <a:bodyPr/>
                    <a:lstStyle/>
                    <a:p>
                      <a:pPr>
                        <a:spcAft>
                          <a:spcPts val="600"/>
                        </a:spcAft>
                      </a:pPr>
                      <a:r>
                        <a:rPr lang="en-US" sz="1500" b="1" dirty="0">
                          <a:solidFill>
                            <a:schemeClr val="accent3"/>
                          </a:solidFill>
                        </a:rPr>
                        <a:t>Operational</a:t>
                      </a:r>
                      <a:r>
                        <a:rPr lang="en-US" sz="1500" b="1" baseline="0" dirty="0">
                          <a:solidFill>
                            <a:schemeClr val="accent3"/>
                          </a:solidFill>
                        </a:rPr>
                        <a:t> costs:</a:t>
                      </a:r>
                      <a:endParaRPr lang="en-IN" sz="1500" b="1" dirty="0">
                        <a:solidFill>
                          <a:schemeClr val="accent3"/>
                        </a:solidFill>
                        <a:latin typeface="+mn-lt"/>
                        <a:cs typeface="Microsoft Sans Serif" pitchFamily="34" charset="0"/>
                      </a:endParaRPr>
                    </a:p>
                  </a:txBody>
                  <a:tcPr marT="45714" marB="45714" anchor="ctr">
                    <a:lnB w="28575" cap="flat" cmpd="sng" algn="ctr">
                      <a:solidFill>
                        <a:schemeClr val="tx1"/>
                      </a:solidFill>
                      <a:prstDash val="solid"/>
                      <a:round/>
                      <a:headEnd type="none" w="med" len="med"/>
                      <a:tailEnd type="none" w="med" len="med"/>
                    </a:lnB>
                  </a:tcPr>
                </a:tc>
                <a:tc>
                  <a:txBody>
                    <a:bodyPr/>
                    <a:lstStyle/>
                    <a:p>
                      <a:pPr>
                        <a:spcAft>
                          <a:spcPts val="600"/>
                        </a:spcAft>
                      </a:pPr>
                      <a:r>
                        <a:rPr lang="en-IN" sz="1500" dirty="0">
                          <a:solidFill>
                            <a:schemeClr val="tx1"/>
                          </a:solidFill>
                        </a:rPr>
                        <a:t>Budget</a:t>
                      </a:r>
                      <a:r>
                        <a:rPr lang="en-IN" sz="1500" baseline="0" dirty="0">
                          <a:solidFill>
                            <a:schemeClr val="tx1"/>
                          </a:solidFill>
                        </a:rPr>
                        <a:t> basis (to be presented to IC for approval).</a:t>
                      </a:r>
                      <a:endParaRPr lang="en-IN" sz="1500" dirty="0">
                        <a:solidFill>
                          <a:schemeClr val="tx1"/>
                        </a:solidFill>
                        <a:latin typeface="+mn-lt"/>
                        <a:cs typeface="Microsoft Sans Serif" pitchFamily="34" charset="0"/>
                      </a:endParaRPr>
                    </a:p>
                  </a:txBody>
                  <a:tcPr marT="45714" marB="45714"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9961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38899270-E4D4-4F14-B6E5-C73E1E081279}"/>
              </a:ext>
            </a:extLst>
          </p:cNvPr>
          <p:cNvGrpSpPr/>
          <p:nvPr/>
        </p:nvGrpSpPr>
        <p:grpSpPr>
          <a:xfrm>
            <a:off x="9915618" y="1377031"/>
            <a:ext cx="1438468" cy="1506894"/>
            <a:chOff x="801758" y="1859892"/>
            <a:chExt cx="1438468" cy="1506894"/>
          </a:xfrm>
          <a:solidFill>
            <a:schemeClr val="accent4"/>
          </a:solidFill>
        </p:grpSpPr>
        <p:sp>
          <p:nvSpPr>
            <p:cNvPr id="50" name="Oval 49">
              <a:extLst>
                <a:ext uri="{FF2B5EF4-FFF2-40B4-BE49-F238E27FC236}">
                  <a16:creationId xmlns:a16="http://schemas.microsoft.com/office/drawing/2014/main" id="{5F7B245E-2389-4B65-8DD2-3854AEB3DE7A}"/>
                </a:ext>
              </a:extLst>
            </p:cNvPr>
            <p:cNvSpPr/>
            <p:nvPr/>
          </p:nvSpPr>
          <p:spPr>
            <a:xfrm>
              <a:off x="801758" y="1859892"/>
              <a:ext cx="1438468" cy="15068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User">
              <a:extLst>
                <a:ext uri="{FF2B5EF4-FFF2-40B4-BE49-F238E27FC236}">
                  <a16:creationId xmlns:a16="http://schemas.microsoft.com/office/drawing/2014/main" id="{2C276981-8A33-4003-A9FF-E9304E01D9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091" y="1999851"/>
              <a:ext cx="1173802" cy="1173802"/>
            </a:xfrm>
            <a:prstGeom prst="rect">
              <a:avLst/>
            </a:prstGeom>
          </p:spPr>
        </p:pic>
      </p:grpSp>
      <p:grpSp>
        <p:nvGrpSpPr>
          <p:cNvPr id="8" name="Group 7">
            <a:extLst>
              <a:ext uri="{FF2B5EF4-FFF2-40B4-BE49-F238E27FC236}">
                <a16:creationId xmlns:a16="http://schemas.microsoft.com/office/drawing/2014/main" id="{B992271E-E528-4F75-85E5-33ADD2693CA3}"/>
              </a:ext>
            </a:extLst>
          </p:cNvPr>
          <p:cNvGrpSpPr/>
          <p:nvPr/>
        </p:nvGrpSpPr>
        <p:grpSpPr>
          <a:xfrm>
            <a:off x="801758" y="1377031"/>
            <a:ext cx="1438468" cy="1506894"/>
            <a:chOff x="801758" y="1922106"/>
            <a:chExt cx="1438468" cy="1506894"/>
          </a:xfrm>
          <a:solidFill>
            <a:schemeClr val="accent4"/>
          </a:solidFill>
        </p:grpSpPr>
        <p:sp>
          <p:nvSpPr>
            <p:cNvPr id="7" name="Oval 6">
              <a:extLst>
                <a:ext uri="{FF2B5EF4-FFF2-40B4-BE49-F238E27FC236}">
                  <a16:creationId xmlns:a16="http://schemas.microsoft.com/office/drawing/2014/main" id="{2388D71D-A495-473F-BDEE-9277A0BA4C0E}"/>
                </a:ext>
              </a:extLst>
            </p:cNvPr>
            <p:cNvSpPr/>
            <p:nvPr/>
          </p:nvSpPr>
          <p:spPr>
            <a:xfrm>
              <a:off x="801758" y="1922106"/>
              <a:ext cx="1438468" cy="15068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User">
              <a:extLst>
                <a:ext uri="{FF2B5EF4-FFF2-40B4-BE49-F238E27FC236}">
                  <a16:creationId xmlns:a16="http://schemas.microsoft.com/office/drawing/2014/main" id="{44E4EC99-9761-4EAF-B5A0-9B0A0BCD50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91" y="1999851"/>
              <a:ext cx="1173802" cy="1173802"/>
            </a:xfrm>
            <a:prstGeom prst="rect">
              <a:avLst/>
            </a:prstGeom>
          </p:spPr>
        </p:pic>
      </p:grpSp>
      <p:grpSp>
        <p:nvGrpSpPr>
          <p:cNvPr id="40" name="Group 39">
            <a:extLst>
              <a:ext uri="{FF2B5EF4-FFF2-40B4-BE49-F238E27FC236}">
                <a16:creationId xmlns:a16="http://schemas.microsoft.com/office/drawing/2014/main" id="{23FD4F4B-3BA8-45FD-AD4A-7AA7F6859B13}"/>
              </a:ext>
            </a:extLst>
          </p:cNvPr>
          <p:cNvGrpSpPr/>
          <p:nvPr/>
        </p:nvGrpSpPr>
        <p:grpSpPr>
          <a:xfrm>
            <a:off x="3080223" y="1377031"/>
            <a:ext cx="1438468" cy="1506894"/>
            <a:chOff x="801758" y="1922106"/>
            <a:chExt cx="1438468" cy="1506894"/>
          </a:xfrm>
          <a:solidFill>
            <a:schemeClr val="accent4"/>
          </a:solidFill>
        </p:grpSpPr>
        <p:sp>
          <p:nvSpPr>
            <p:cNvPr id="41" name="Oval 40">
              <a:extLst>
                <a:ext uri="{FF2B5EF4-FFF2-40B4-BE49-F238E27FC236}">
                  <a16:creationId xmlns:a16="http://schemas.microsoft.com/office/drawing/2014/main" id="{43434A93-8C6C-48FB-8DD4-7390966D8742}"/>
                </a:ext>
              </a:extLst>
            </p:cNvPr>
            <p:cNvSpPr/>
            <p:nvPr/>
          </p:nvSpPr>
          <p:spPr>
            <a:xfrm>
              <a:off x="801758" y="1922106"/>
              <a:ext cx="1438468" cy="15068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descr="User">
              <a:extLst>
                <a:ext uri="{FF2B5EF4-FFF2-40B4-BE49-F238E27FC236}">
                  <a16:creationId xmlns:a16="http://schemas.microsoft.com/office/drawing/2014/main" id="{33AE0EE3-BAAF-486B-86C0-014383D148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091" y="1999851"/>
              <a:ext cx="1173802" cy="1173802"/>
            </a:xfrm>
            <a:prstGeom prst="rect">
              <a:avLst/>
            </a:prstGeom>
          </p:spPr>
        </p:pic>
      </p:grpSp>
      <p:grpSp>
        <p:nvGrpSpPr>
          <p:cNvPr id="43" name="Group 42">
            <a:extLst>
              <a:ext uri="{FF2B5EF4-FFF2-40B4-BE49-F238E27FC236}">
                <a16:creationId xmlns:a16="http://schemas.microsoft.com/office/drawing/2014/main" id="{DDAA5216-6F99-4297-85D5-D500C450E66B}"/>
              </a:ext>
            </a:extLst>
          </p:cNvPr>
          <p:cNvGrpSpPr/>
          <p:nvPr/>
        </p:nvGrpSpPr>
        <p:grpSpPr>
          <a:xfrm>
            <a:off x="5358688" y="1377031"/>
            <a:ext cx="1438468" cy="1506894"/>
            <a:chOff x="801758" y="1922106"/>
            <a:chExt cx="1438468" cy="1506894"/>
          </a:xfrm>
          <a:solidFill>
            <a:schemeClr val="accent4"/>
          </a:solidFill>
        </p:grpSpPr>
        <p:sp>
          <p:nvSpPr>
            <p:cNvPr id="44" name="Oval 43">
              <a:extLst>
                <a:ext uri="{FF2B5EF4-FFF2-40B4-BE49-F238E27FC236}">
                  <a16:creationId xmlns:a16="http://schemas.microsoft.com/office/drawing/2014/main" id="{2CB27B2F-F4FB-4870-B78C-160C4C0508AA}"/>
                </a:ext>
              </a:extLst>
            </p:cNvPr>
            <p:cNvSpPr/>
            <p:nvPr/>
          </p:nvSpPr>
          <p:spPr>
            <a:xfrm>
              <a:off x="801758" y="1922106"/>
              <a:ext cx="1438468" cy="15068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User">
              <a:extLst>
                <a:ext uri="{FF2B5EF4-FFF2-40B4-BE49-F238E27FC236}">
                  <a16:creationId xmlns:a16="http://schemas.microsoft.com/office/drawing/2014/main" id="{5371AB68-6931-4F81-BE7C-472B6A8327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091" y="1999851"/>
              <a:ext cx="1173802" cy="1173802"/>
            </a:xfrm>
            <a:prstGeom prst="rect">
              <a:avLst/>
            </a:prstGeom>
          </p:spPr>
        </p:pic>
      </p:grpSp>
      <p:grpSp>
        <p:nvGrpSpPr>
          <p:cNvPr id="46" name="Group 45">
            <a:extLst>
              <a:ext uri="{FF2B5EF4-FFF2-40B4-BE49-F238E27FC236}">
                <a16:creationId xmlns:a16="http://schemas.microsoft.com/office/drawing/2014/main" id="{1DF1AB84-5292-416C-9A31-5E03D2D395ED}"/>
              </a:ext>
            </a:extLst>
          </p:cNvPr>
          <p:cNvGrpSpPr/>
          <p:nvPr/>
        </p:nvGrpSpPr>
        <p:grpSpPr>
          <a:xfrm>
            <a:off x="7637153" y="1377031"/>
            <a:ext cx="1438468" cy="1506894"/>
            <a:chOff x="801758" y="1859892"/>
            <a:chExt cx="1438468" cy="1506894"/>
          </a:xfrm>
          <a:solidFill>
            <a:schemeClr val="accent4"/>
          </a:solidFill>
        </p:grpSpPr>
        <p:sp>
          <p:nvSpPr>
            <p:cNvPr id="47" name="Oval 46">
              <a:extLst>
                <a:ext uri="{FF2B5EF4-FFF2-40B4-BE49-F238E27FC236}">
                  <a16:creationId xmlns:a16="http://schemas.microsoft.com/office/drawing/2014/main" id="{8D3465A0-911E-4A79-A960-2AA11CEFB42C}"/>
                </a:ext>
              </a:extLst>
            </p:cNvPr>
            <p:cNvSpPr/>
            <p:nvPr/>
          </p:nvSpPr>
          <p:spPr>
            <a:xfrm>
              <a:off x="801758" y="1859892"/>
              <a:ext cx="1438468" cy="15068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User">
              <a:extLst>
                <a:ext uri="{FF2B5EF4-FFF2-40B4-BE49-F238E27FC236}">
                  <a16:creationId xmlns:a16="http://schemas.microsoft.com/office/drawing/2014/main" id="{17E0C763-252E-447F-A8E6-0D027FDBCF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091" y="1999851"/>
              <a:ext cx="1173802" cy="1173802"/>
            </a:xfrm>
            <a:prstGeom prst="rect">
              <a:avLst/>
            </a:prstGeom>
          </p:spPr>
        </p:pic>
      </p:grpSp>
      <p:sp>
        <p:nvSpPr>
          <p:cNvPr id="2" name="Title 1"/>
          <p:cNvSpPr>
            <a:spLocks noGrp="1"/>
          </p:cNvSpPr>
          <p:nvPr>
            <p:ph type="title"/>
          </p:nvPr>
        </p:nvSpPr>
        <p:spPr/>
        <p:txBody>
          <a:bodyPr>
            <a:normAutofit/>
          </a:bodyPr>
          <a:lstStyle/>
          <a:p>
            <a:pPr algn="l"/>
            <a:r>
              <a:rPr lang="en-US" sz="3000" dirty="0">
                <a:solidFill>
                  <a:schemeClr val="accent3"/>
                </a:solidFill>
              </a:rPr>
              <a:t>Proposed Investment Committee Structure</a:t>
            </a:r>
          </a:p>
        </p:txBody>
      </p:sp>
      <p:sp>
        <p:nvSpPr>
          <p:cNvPr id="3" name="Slide Number Placeholder 2">
            <a:extLst>
              <a:ext uri="{FF2B5EF4-FFF2-40B4-BE49-F238E27FC236}">
                <a16:creationId xmlns:a16="http://schemas.microsoft.com/office/drawing/2014/main" id="{DEBFB538-B5F4-4D5B-8FE1-DF295392E163}"/>
              </a:ext>
            </a:extLst>
          </p:cNvPr>
          <p:cNvSpPr>
            <a:spLocks noGrp="1"/>
          </p:cNvSpPr>
          <p:nvPr>
            <p:ph type="sldNum" sz="quarter" idx="10"/>
          </p:nvPr>
        </p:nvSpPr>
        <p:spPr/>
        <p:txBody>
          <a:bodyPr/>
          <a:lstStyle/>
          <a:p>
            <a:fld id="{2BACDCFC-418C-4B2A-BB7C-0FB1442CF98A}" type="slidenum">
              <a:rPr lang="x-none" smtClean="0"/>
              <a:t>14</a:t>
            </a:fld>
            <a:endParaRPr lang="x-none"/>
          </a:p>
        </p:txBody>
      </p:sp>
      <p:sp>
        <p:nvSpPr>
          <p:cNvPr id="36" name="TextBox 35"/>
          <p:cNvSpPr txBox="1"/>
          <p:nvPr/>
        </p:nvSpPr>
        <p:spPr>
          <a:xfrm>
            <a:off x="1675684" y="5032510"/>
            <a:ext cx="8804476" cy="817245"/>
          </a:xfrm>
          <a:prstGeom prst="roundRect">
            <a:avLst/>
          </a:prstGeom>
          <a:solidFill>
            <a:schemeClr val="accent3">
              <a:lumMod val="20000"/>
              <a:lumOff val="80000"/>
            </a:schemeClr>
          </a:solidFill>
          <a:ln>
            <a:solidFill>
              <a:schemeClr val="tx2">
                <a:lumMod val="60000"/>
                <a:lumOff val="40000"/>
              </a:schemeClr>
            </a:solidFill>
          </a:ln>
        </p:spPr>
        <p:txBody>
          <a:bodyPr wrap="square" rtlCol="0">
            <a:spAutoFit/>
          </a:bodyPr>
          <a:lstStyle/>
          <a:p>
            <a:r>
              <a:rPr lang="en-US" sz="1400" b="1" dirty="0">
                <a:solidFill>
                  <a:schemeClr val="accent1"/>
                </a:solidFill>
                <a:latin typeface="Century Gothic" panose="020B0502020202020204" pitchFamily="34" charset="0"/>
              </a:rPr>
              <a:t>Note: </a:t>
            </a:r>
          </a:p>
          <a:p>
            <a:r>
              <a:rPr lang="en-US" sz="1400" dirty="0">
                <a:solidFill>
                  <a:schemeClr val="accent3">
                    <a:lumMod val="75000"/>
                  </a:schemeClr>
                </a:solidFill>
                <a:latin typeface="Century Gothic" panose="020B0502020202020204" pitchFamily="34" charset="0"/>
              </a:rPr>
              <a:t>We are exploring the suitability of including a representative of the incubator in the investment committee. We also foresee our investors being represented on the investment committee.</a:t>
            </a:r>
          </a:p>
        </p:txBody>
      </p:sp>
      <p:sp>
        <p:nvSpPr>
          <p:cNvPr id="31" name="TextBox 30"/>
          <p:cNvSpPr txBox="1"/>
          <p:nvPr/>
        </p:nvSpPr>
        <p:spPr>
          <a:xfrm>
            <a:off x="633133" y="3112486"/>
            <a:ext cx="1775719" cy="1569660"/>
          </a:xfrm>
          <a:prstGeom prst="rect">
            <a:avLst/>
          </a:prstGeom>
          <a:noFill/>
        </p:spPr>
        <p:txBody>
          <a:bodyPr wrap="square" rtlCol="0">
            <a:spAutoFit/>
          </a:bodyPr>
          <a:lstStyle/>
          <a:p>
            <a:pPr algn="ctr"/>
            <a:r>
              <a:rPr lang="en-US" sz="1200" dirty="0"/>
              <a:t>An experienced healthcare entrepreneur preferably one who has built businesses from the scratch and successfully exited. </a:t>
            </a:r>
          </a:p>
        </p:txBody>
      </p:sp>
      <p:sp>
        <p:nvSpPr>
          <p:cNvPr id="32" name="TextBox 31"/>
          <p:cNvSpPr txBox="1"/>
          <p:nvPr/>
        </p:nvSpPr>
        <p:spPr>
          <a:xfrm>
            <a:off x="2911598" y="3107722"/>
            <a:ext cx="1775719" cy="1569660"/>
          </a:xfrm>
          <a:prstGeom prst="rect">
            <a:avLst/>
          </a:prstGeom>
          <a:noFill/>
        </p:spPr>
        <p:txBody>
          <a:bodyPr wrap="square" rtlCol="0">
            <a:spAutoFit/>
          </a:bodyPr>
          <a:lstStyle/>
          <a:p>
            <a:pPr algn="ctr"/>
            <a:r>
              <a:rPr lang="en-US" sz="1200" dirty="0"/>
              <a:t>An experienced fund manager with track record in investing in early and growth-stage healthcare businesses in Eastern Africa.</a:t>
            </a:r>
          </a:p>
        </p:txBody>
      </p:sp>
      <p:sp>
        <p:nvSpPr>
          <p:cNvPr id="33" name="TextBox 32"/>
          <p:cNvSpPr txBox="1"/>
          <p:nvPr/>
        </p:nvSpPr>
        <p:spPr>
          <a:xfrm>
            <a:off x="5190063" y="3107722"/>
            <a:ext cx="1775719" cy="1384995"/>
          </a:xfrm>
          <a:prstGeom prst="rect">
            <a:avLst/>
          </a:prstGeom>
          <a:noFill/>
        </p:spPr>
        <p:txBody>
          <a:bodyPr wrap="square" rtlCol="0">
            <a:spAutoFit/>
          </a:bodyPr>
          <a:lstStyle/>
          <a:p>
            <a:pPr algn="ctr"/>
            <a:r>
              <a:rPr lang="en-US" sz="1200" dirty="0"/>
              <a:t>An accomplished management consultant with diverse experience in restructuring early and growth-stage businesses.</a:t>
            </a:r>
          </a:p>
        </p:txBody>
      </p:sp>
      <p:sp>
        <p:nvSpPr>
          <p:cNvPr id="34" name="TextBox 33"/>
          <p:cNvSpPr txBox="1"/>
          <p:nvPr/>
        </p:nvSpPr>
        <p:spPr>
          <a:xfrm>
            <a:off x="7468528" y="3054388"/>
            <a:ext cx="1775719" cy="1754326"/>
          </a:xfrm>
          <a:prstGeom prst="rect">
            <a:avLst/>
          </a:prstGeom>
          <a:noFill/>
        </p:spPr>
        <p:txBody>
          <a:bodyPr wrap="square" rtlCol="0">
            <a:spAutoFit/>
          </a:bodyPr>
          <a:lstStyle/>
          <a:p>
            <a:pPr algn="ctr"/>
            <a:r>
              <a:rPr lang="en-US" sz="1200" dirty="0"/>
              <a:t>A commercial law professional with diverse experience in transaction advisory across various deal structures (debt, equity, hybrids, SAFEs, etc.)</a:t>
            </a:r>
          </a:p>
        </p:txBody>
      </p:sp>
      <p:sp>
        <p:nvSpPr>
          <p:cNvPr id="35" name="TextBox 34"/>
          <p:cNvSpPr txBox="1"/>
          <p:nvPr/>
        </p:nvSpPr>
        <p:spPr>
          <a:xfrm>
            <a:off x="9746993" y="3107721"/>
            <a:ext cx="1775719" cy="1754326"/>
          </a:xfrm>
          <a:prstGeom prst="rect">
            <a:avLst/>
          </a:prstGeom>
          <a:noFill/>
        </p:spPr>
        <p:txBody>
          <a:bodyPr wrap="square" rtlCol="0">
            <a:spAutoFit/>
          </a:bodyPr>
          <a:lstStyle/>
          <a:p>
            <a:pPr algn="ctr"/>
            <a:r>
              <a:rPr lang="en-US" sz="1200" dirty="0"/>
              <a:t>A representative of </a:t>
            </a:r>
            <a:r>
              <a:rPr lang="en-US" sz="1200" dirty="0" err="1"/>
              <a:t>Menterra</a:t>
            </a:r>
            <a:r>
              <a:rPr lang="en-US" sz="1200" dirty="0"/>
              <a:t>, the fund management wing of </a:t>
            </a:r>
            <a:r>
              <a:rPr lang="en-US" sz="1200" dirty="0" err="1"/>
              <a:t>Villgro</a:t>
            </a:r>
            <a:r>
              <a:rPr lang="en-US" sz="1200" dirty="0"/>
              <a:t> global. The role of this person will be mentorship and handholding in the initial stages of roll-out.</a:t>
            </a:r>
          </a:p>
        </p:txBody>
      </p:sp>
    </p:spTree>
    <p:extLst>
      <p:ext uri="{BB962C8B-B14F-4D97-AF65-F5344CB8AC3E}">
        <p14:creationId xmlns:p14="http://schemas.microsoft.com/office/powerpoint/2010/main" val="3436801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000" dirty="0">
                <a:solidFill>
                  <a:schemeClr val="accent3"/>
                </a:solidFill>
              </a:rPr>
              <a:t>Next Steps</a:t>
            </a:r>
          </a:p>
        </p:txBody>
      </p:sp>
      <p:sp>
        <p:nvSpPr>
          <p:cNvPr id="3" name="Slide Number Placeholder 2">
            <a:extLst>
              <a:ext uri="{FF2B5EF4-FFF2-40B4-BE49-F238E27FC236}">
                <a16:creationId xmlns:a16="http://schemas.microsoft.com/office/drawing/2014/main" id="{A1FA4D5E-D714-402D-875D-9EB8A423B7D0}"/>
              </a:ext>
            </a:extLst>
          </p:cNvPr>
          <p:cNvSpPr>
            <a:spLocks noGrp="1"/>
          </p:cNvSpPr>
          <p:nvPr>
            <p:ph type="sldNum" sz="quarter" idx="10"/>
          </p:nvPr>
        </p:nvSpPr>
        <p:spPr/>
        <p:txBody>
          <a:bodyPr/>
          <a:lstStyle/>
          <a:p>
            <a:fld id="{2BACDCFC-418C-4B2A-BB7C-0FB1442CF98A}" type="slidenum">
              <a:rPr lang="x-none" smtClean="0"/>
              <a:t>15</a:t>
            </a:fld>
            <a:endParaRPr lang="x-none"/>
          </a:p>
        </p:txBody>
      </p:sp>
      <p:sp>
        <p:nvSpPr>
          <p:cNvPr id="38" name="Rectangle 37"/>
          <p:cNvSpPr/>
          <p:nvPr/>
        </p:nvSpPr>
        <p:spPr>
          <a:xfrm>
            <a:off x="627015" y="1295401"/>
            <a:ext cx="1370183" cy="1236524"/>
          </a:xfrm>
          <a:prstGeom prst="rect">
            <a:avLst/>
          </a:prstGeom>
          <a:solidFill>
            <a:schemeClr val="accent3"/>
          </a:solidFill>
          <a:ln w="25400" cap="flat" cmpd="sng" algn="ctr">
            <a:noFill/>
            <a:prstDash val="solid"/>
          </a:ln>
          <a:effectLst/>
        </p:spPr>
        <p:txBody>
          <a:bodyPr rtlCol="0" anchor="ctr"/>
          <a:lstStyle/>
          <a:p>
            <a:pPr algn="ctr" fontAlgn="base">
              <a:spcBef>
                <a:spcPct val="0"/>
              </a:spcBef>
              <a:spcAft>
                <a:spcPct val="0"/>
              </a:spcAft>
            </a:pPr>
            <a:r>
              <a:rPr lang="en-US" sz="1200" b="1" kern="0" dirty="0">
                <a:solidFill>
                  <a:prstClr val="white"/>
                </a:solidFill>
              </a:rPr>
              <a:t>Planning</a:t>
            </a:r>
          </a:p>
        </p:txBody>
      </p:sp>
      <p:sp>
        <p:nvSpPr>
          <p:cNvPr id="39" name="Rectangle 38"/>
          <p:cNvSpPr/>
          <p:nvPr/>
        </p:nvSpPr>
        <p:spPr>
          <a:xfrm>
            <a:off x="627015" y="3525848"/>
            <a:ext cx="1370183" cy="996114"/>
          </a:xfrm>
          <a:prstGeom prst="rect">
            <a:avLst/>
          </a:prstGeom>
          <a:solidFill>
            <a:schemeClr val="accent3"/>
          </a:solidFill>
          <a:ln w="25400" cap="flat" cmpd="sng" algn="ctr">
            <a:noFill/>
            <a:prstDash val="solid"/>
          </a:ln>
          <a:effectLst/>
        </p:spPr>
        <p:txBody>
          <a:bodyPr rtlCol="0" anchor="ctr"/>
          <a:lstStyle/>
          <a:p>
            <a:pPr algn="ctr" fontAlgn="base">
              <a:spcBef>
                <a:spcPct val="0"/>
              </a:spcBef>
              <a:spcAft>
                <a:spcPct val="0"/>
              </a:spcAft>
            </a:pPr>
            <a:r>
              <a:rPr lang="en-US" sz="1200" b="1" kern="0" dirty="0">
                <a:solidFill>
                  <a:prstClr val="white"/>
                </a:solidFill>
              </a:rPr>
              <a:t>Roadshows</a:t>
            </a:r>
          </a:p>
        </p:txBody>
      </p:sp>
      <p:sp>
        <p:nvSpPr>
          <p:cNvPr id="40" name="Rectangle 39"/>
          <p:cNvSpPr/>
          <p:nvPr/>
        </p:nvSpPr>
        <p:spPr>
          <a:xfrm>
            <a:off x="2099832" y="1295400"/>
            <a:ext cx="2796016" cy="502377"/>
          </a:xfrm>
          <a:prstGeom prst="rect">
            <a:avLst/>
          </a:prstGeom>
          <a:solidFill>
            <a:schemeClr val="accent5">
              <a:lumMod val="60000"/>
              <a:lumOff val="40000"/>
            </a:schemeClr>
          </a:solidFill>
          <a:ln w="254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200" kern="0" dirty="0">
                <a:solidFill>
                  <a:prstClr val="white"/>
                </a:solidFill>
              </a:rPr>
              <a:t>Fund Registration &amp; Structuring</a:t>
            </a:r>
          </a:p>
        </p:txBody>
      </p:sp>
      <p:sp>
        <p:nvSpPr>
          <p:cNvPr id="41" name="Rectangle 40"/>
          <p:cNvSpPr/>
          <p:nvPr/>
        </p:nvSpPr>
        <p:spPr>
          <a:xfrm>
            <a:off x="2099832" y="1903875"/>
            <a:ext cx="2793265" cy="626838"/>
          </a:xfrm>
          <a:prstGeom prst="rect">
            <a:avLst/>
          </a:prstGeom>
          <a:solidFill>
            <a:schemeClr val="accent5">
              <a:lumMod val="60000"/>
              <a:lumOff val="40000"/>
            </a:schemeClr>
          </a:solidFill>
          <a:ln w="254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fontAlgn="base">
              <a:spcBef>
                <a:spcPct val="0"/>
              </a:spcBef>
              <a:spcAft>
                <a:spcPct val="0"/>
              </a:spcAft>
            </a:pPr>
            <a:r>
              <a:rPr lang="en-US" sz="1200" kern="0" dirty="0">
                <a:solidFill>
                  <a:prstClr val="white"/>
                </a:solidFill>
              </a:rPr>
              <a:t>Financial Modeling and Preparation of Offer Documents</a:t>
            </a:r>
          </a:p>
        </p:txBody>
      </p:sp>
      <p:sp>
        <p:nvSpPr>
          <p:cNvPr id="42" name="Chevron 41"/>
          <p:cNvSpPr/>
          <p:nvPr/>
        </p:nvSpPr>
        <p:spPr>
          <a:xfrm>
            <a:off x="778807" y="2657403"/>
            <a:ext cx="9736794" cy="714303"/>
          </a:xfrm>
          <a:prstGeom prst="chevron">
            <a:avLst>
              <a:gd name="adj" fmla="val 20667"/>
            </a:avLst>
          </a:prstGeom>
          <a:solidFill>
            <a:schemeClr val="accent6"/>
          </a:solidFill>
          <a:ln w="25400" cap="flat" cmpd="sng" algn="ctr">
            <a:noFill/>
            <a:prstDash val="solid"/>
          </a:ln>
          <a:effectLst/>
        </p:spPr>
        <p:txBody>
          <a:bodyPr rtlCol="0" anchor="ctr"/>
          <a:lstStyle/>
          <a:p>
            <a:pPr algn="ctr" fontAlgn="base">
              <a:spcBef>
                <a:spcPct val="0"/>
              </a:spcBef>
              <a:spcAft>
                <a:spcPct val="0"/>
              </a:spcAft>
            </a:pPr>
            <a:endParaRPr lang="en-US" kern="0">
              <a:solidFill>
                <a:srgbClr val="3D3D3D"/>
              </a:solidFill>
            </a:endParaRPr>
          </a:p>
        </p:txBody>
      </p:sp>
      <p:cxnSp>
        <p:nvCxnSpPr>
          <p:cNvPr id="43" name="Straight Arrow Connector 42"/>
          <p:cNvCxnSpPr/>
          <p:nvPr/>
        </p:nvCxnSpPr>
        <p:spPr>
          <a:xfrm flipV="1">
            <a:off x="1523123" y="3023447"/>
            <a:ext cx="8746468" cy="0"/>
          </a:xfrm>
          <a:prstGeom prst="straightConnector1">
            <a:avLst/>
          </a:prstGeom>
          <a:noFill/>
          <a:ln w="19050" cap="flat" cmpd="sng" algn="ctr">
            <a:solidFill>
              <a:srgbClr val="3D3D3D"/>
            </a:solidFill>
            <a:prstDash val="solid"/>
            <a:headEnd type="oval"/>
            <a:tailEnd type="triangle"/>
          </a:ln>
          <a:effectLst/>
        </p:spPr>
      </p:cxnSp>
      <p:sp>
        <p:nvSpPr>
          <p:cNvPr id="44" name="Rectangle 43"/>
          <p:cNvSpPr/>
          <p:nvPr/>
        </p:nvSpPr>
        <p:spPr>
          <a:xfrm>
            <a:off x="627015" y="4596236"/>
            <a:ext cx="1370183" cy="498057"/>
          </a:xfrm>
          <a:prstGeom prst="rect">
            <a:avLst/>
          </a:prstGeom>
          <a:solidFill>
            <a:schemeClr val="accent3"/>
          </a:solidFill>
          <a:ln w="25400" cap="flat" cmpd="sng" algn="ctr">
            <a:noFill/>
            <a:prstDash val="solid"/>
          </a:ln>
          <a:effectLst/>
        </p:spPr>
        <p:txBody>
          <a:bodyPr rtlCol="0" anchor="ctr"/>
          <a:lstStyle/>
          <a:p>
            <a:pPr algn="ctr" fontAlgn="base">
              <a:spcBef>
                <a:spcPct val="0"/>
              </a:spcBef>
              <a:spcAft>
                <a:spcPct val="0"/>
              </a:spcAft>
            </a:pPr>
            <a:r>
              <a:rPr lang="en-US" sz="1200" b="1" kern="0" dirty="0">
                <a:solidFill>
                  <a:prstClr val="white"/>
                </a:solidFill>
              </a:rPr>
              <a:t>Investor Due Diligence</a:t>
            </a:r>
          </a:p>
        </p:txBody>
      </p:sp>
      <p:sp>
        <p:nvSpPr>
          <p:cNvPr id="45" name="Rectangle 44"/>
          <p:cNvSpPr/>
          <p:nvPr/>
        </p:nvSpPr>
        <p:spPr>
          <a:xfrm>
            <a:off x="627015" y="5745246"/>
            <a:ext cx="1370183" cy="498057"/>
          </a:xfrm>
          <a:prstGeom prst="rect">
            <a:avLst/>
          </a:prstGeom>
          <a:solidFill>
            <a:schemeClr val="accent3"/>
          </a:solidFill>
          <a:ln w="25400" cap="flat" cmpd="sng" algn="ctr">
            <a:noFill/>
            <a:prstDash val="solid"/>
          </a:ln>
          <a:effectLst/>
        </p:spPr>
        <p:txBody>
          <a:bodyPr rtlCol="0" anchor="ctr"/>
          <a:lstStyle/>
          <a:p>
            <a:pPr algn="ctr" fontAlgn="base">
              <a:spcBef>
                <a:spcPct val="0"/>
              </a:spcBef>
              <a:spcAft>
                <a:spcPct val="0"/>
              </a:spcAft>
            </a:pPr>
            <a:r>
              <a:rPr lang="en-US" sz="1200" b="1" kern="0" dirty="0">
                <a:solidFill>
                  <a:prstClr val="white"/>
                </a:solidFill>
              </a:rPr>
              <a:t>Other</a:t>
            </a:r>
          </a:p>
        </p:txBody>
      </p:sp>
      <p:sp>
        <p:nvSpPr>
          <p:cNvPr id="46" name="Pentagon 45"/>
          <p:cNvSpPr/>
          <p:nvPr/>
        </p:nvSpPr>
        <p:spPr>
          <a:xfrm>
            <a:off x="2099832" y="5797412"/>
            <a:ext cx="8394827" cy="405398"/>
          </a:xfrm>
          <a:prstGeom prst="homePlate">
            <a:avLst/>
          </a:prstGeom>
          <a:solidFill>
            <a:schemeClr val="accent5">
              <a:lumMod val="60000"/>
              <a:lumOff val="40000"/>
            </a:schemeClr>
          </a:solidFill>
          <a:ln w="25400" cap="flat" cmpd="sng" algn="ctr">
            <a:noFill/>
            <a:prstDash val="solid"/>
          </a:ln>
          <a:effectLst/>
        </p:spPr>
        <p:txBody>
          <a:bodyPr rtlCol="0" anchor="ctr"/>
          <a:lstStyle/>
          <a:p>
            <a:pPr algn="ctr" fontAlgn="base">
              <a:spcBef>
                <a:spcPct val="0"/>
              </a:spcBef>
              <a:spcAft>
                <a:spcPct val="0"/>
              </a:spcAft>
            </a:pPr>
            <a:r>
              <a:rPr lang="en-US" sz="1200" kern="0" dirty="0">
                <a:solidFill>
                  <a:prstClr val="white"/>
                </a:solidFill>
              </a:rPr>
              <a:t>Project management assistance</a:t>
            </a:r>
          </a:p>
        </p:txBody>
      </p:sp>
      <p:sp>
        <p:nvSpPr>
          <p:cNvPr id="47" name="Rectangle 46"/>
          <p:cNvSpPr/>
          <p:nvPr/>
        </p:nvSpPr>
        <p:spPr>
          <a:xfrm>
            <a:off x="2099832" y="4689947"/>
            <a:ext cx="8290154" cy="381670"/>
          </a:xfrm>
          <a:prstGeom prst="rect">
            <a:avLst/>
          </a:prstGeom>
          <a:solidFill>
            <a:schemeClr val="accent5">
              <a:lumMod val="60000"/>
              <a:lumOff val="40000"/>
            </a:schemeClr>
          </a:solidFill>
          <a:ln w="254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200" kern="0" dirty="0">
                <a:solidFill>
                  <a:prstClr val="white"/>
                </a:solidFill>
              </a:rPr>
              <a:t>Evaluation of Potential Investors to ensure suitability.</a:t>
            </a:r>
          </a:p>
        </p:txBody>
      </p:sp>
      <p:sp>
        <p:nvSpPr>
          <p:cNvPr id="48" name="TextBox 47"/>
          <p:cNvSpPr txBox="1"/>
          <p:nvPr/>
        </p:nvSpPr>
        <p:spPr>
          <a:xfrm>
            <a:off x="2395670" y="3089991"/>
            <a:ext cx="1200200" cy="169278"/>
          </a:xfrm>
          <a:prstGeom prst="rect">
            <a:avLst/>
          </a:prstGeom>
          <a:noFill/>
        </p:spPr>
        <p:txBody>
          <a:bodyPr wrap="square" lIns="0" tIns="0" rIns="0" bIns="0" rtlCol="0">
            <a:spAutoFit/>
          </a:bodyPr>
          <a:lstStyle/>
          <a:p>
            <a:pPr fontAlgn="base">
              <a:spcBef>
                <a:spcPct val="0"/>
              </a:spcBef>
              <a:spcAft>
                <a:spcPct val="0"/>
              </a:spcAft>
            </a:pPr>
            <a:r>
              <a:rPr lang="en-US" sz="1100" b="1" i="1" kern="0" dirty="0">
                <a:solidFill>
                  <a:srgbClr val="3D3D3D"/>
                </a:solidFill>
                <a:cs typeface="Arial" panose="020B0604020202020204" pitchFamily="34" charset="0"/>
              </a:rPr>
              <a:t>(3 months)</a:t>
            </a:r>
          </a:p>
        </p:txBody>
      </p:sp>
      <p:sp>
        <p:nvSpPr>
          <p:cNvPr id="49" name="Rectangle 48"/>
          <p:cNvSpPr/>
          <p:nvPr/>
        </p:nvSpPr>
        <p:spPr>
          <a:xfrm>
            <a:off x="627015" y="5170741"/>
            <a:ext cx="1370183" cy="498057"/>
          </a:xfrm>
          <a:prstGeom prst="rect">
            <a:avLst/>
          </a:prstGeom>
          <a:solidFill>
            <a:schemeClr val="accent3"/>
          </a:solidFill>
          <a:ln w="25400" cap="flat" cmpd="sng" algn="ctr">
            <a:noFill/>
            <a:prstDash val="solid"/>
          </a:ln>
          <a:effectLst/>
        </p:spPr>
        <p:txBody>
          <a:bodyPr rtlCol="0" anchor="ctr"/>
          <a:lstStyle/>
          <a:p>
            <a:pPr algn="ctr" fontAlgn="base">
              <a:spcBef>
                <a:spcPct val="0"/>
              </a:spcBef>
              <a:spcAft>
                <a:spcPct val="0"/>
              </a:spcAft>
            </a:pPr>
            <a:r>
              <a:rPr lang="en-US" sz="1200" b="1" kern="0" dirty="0">
                <a:solidFill>
                  <a:prstClr val="white"/>
                </a:solidFill>
              </a:rPr>
              <a:t>Commitments</a:t>
            </a:r>
          </a:p>
        </p:txBody>
      </p:sp>
      <p:sp>
        <p:nvSpPr>
          <p:cNvPr id="50" name="Rectangle 49"/>
          <p:cNvSpPr/>
          <p:nvPr/>
        </p:nvSpPr>
        <p:spPr>
          <a:xfrm>
            <a:off x="5532373" y="5252030"/>
            <a:ext cx="4895836" cy="381670"/>
          </a:xfrm>
          <a:prstGeom prst="rect">
            <a:avLst/>
          </a:prstGeom>
          <a:solidFill>
            <a:schemeClr val="accent5">
              <a:lumMod val="60000"/>
              <a:lumOff val="40000"/>
            </a:schemeClr>
          </a:solidFill>
          <a:ln w="254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200" kern="0" dirty="0">
                <a:solidFill>
                  <a:prstClr val="white"/>
                </a:solidFill>
              </a:rPr>
              <a:t>Receipt of Final Commitments and Infusion of Capital</a:t>
            </a:r>
          </a:p>
        </p:txBody>
      </p:sp>
      <p:sp>
        <p:nvSpPr>
          <p:cNvPr id="51" name="Rectangle 50"/>
          <p:cNvSpPr/>
          <p:nvPr/>
        </p:nvSpPr>
        <p:spPr>
          <a:xfrm>
            <a:off x="2099832" y="3758845"/>
            <a:ext cx="5138111" cy="438367"/>
          </a:xfrm>
          <a:prstGeom prst="rect">
            <a:avLst/>
          </a:prstGeom>
          <a:solidFill>
            <a:schemeClr val="accent5">
              <a:lumMod val="60000"/>
              <a:lumOff val="40000"/>
            </a:schemeClr>
          </a:solidFill>
          <a:ln w="25400" cap="flat" cmpd="sng" algn="ctr">
            <a:noFill/>
            <a:prstDash val="solid"/>
          </a:ln>
          <a:effectLst/>
        </p:spPr>
        <p:txBody>
          <a:bodyPr rtlCol="0" anchor="ctr"/>
          <a:lstStyle/>
          <a:p>
            <a:pPr algn="ctr" fontAlgn="base">
              <a:spcBef>
                <a:spcPct val="0"/>
              </a:spcBef>
              <a:spcAft>
                <a:spcPct val="0"/>
              </a:spcAft>
            </a:pPr>
            <a:r>
              <a:rPr lang="en-US" sz="1200" kern="0" dirty="0">
                <a:solidFill>
                  <a:prstClr val="white"/>
                </a:solidFill>
              </a:rPr>
              <a:t>Identification of Potential Partners and initial close. </a:t>
            </a:r>
          </a:p>
        </p:txBody>
      </p:sp>
      <p:sp>
        <p:nvSpPr>
          <p:cNvPr id="52" name="TextBox 51"/>
          <p:cNvSpPr txBox="1"/>
          <p:nvPr/>
        </p:nvSpPr>
        <p:spPr>
          <a:xfrm>
            <a:off x="6305203" y="3068868"/>
            <a:ext cx="1560019" cy="169278"/>
          </a:xfrm>
          <a:prstGeom prst="rect">
            <a:avLst/>
          </a:prstGeom>
          <a:noFill/>
        </p:spPr>
        <p:txBody>
          <a:bodyPr wrap="square" lIns="0" tIns="0" rIns="0" bIns="0" rtlCol="0">
            <a:spAutoFit/>
          </a:bodyPr>
          <a:lstStyle/>
          <a:p>
            <a:pPr fontAlgn="base">
              <a:spcBef>
                <a:spcPct val="0"/>
              </a:spcBef>
              <a:spcAft>
                <a:spcPct val="0"/>
              </a:spcAft>
            </a:pPr>
            <a:r>
              <a:rPr lang="en-US" sz="1100" b="1" i="1" kern="0" dirty="0">
                <a:solidFill>
                  <a:srgbClr val="3D3D3D"/>
                </a:solidFill>
                <a:cs typeface="Arial" panose="020B0604020202020204" pitchFamily="34" charset="0"/>
              </a:rPr>
              <a:t>(6 months)</a:t>
            </a:r>
          </a:p>
        </p:txBody>
      </p:sp>
      <p:cxnSp>
        <p:nvCxnSpPr>
          <p:cNvPr id="4" name="Straight Connector 3"/>
          <p:cNvCxnSpPr>
            <a:cxnSpLocks/>
          </p:cNvCxnSpPr>
          <p:nvPr/>
        </p:nvCxnSpPr>
        <p:spPr>
          <a:xfrm>
            <a:off x="2099832" y="2912700"/>
            <a:ext cx="0" cy="33813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41915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BBA39-8578-4556-BACA-9D812BABC09F}"/>
              </a:ext>
            </a:extLst>
          </p:cNvPr>
          <p:cNvSpPr>
            <a:spLocks noGrp="1"/>
          </p:cNvSpPr>
          <p:nvPr>
            <p:ph type="sldNum" sz="quarter" idx="10"/>
          </p:nvPr>
        </p:nvSpPr>
        <p:spPr/>
        <p:txBody>
          <a:bodyPr/>
          <a:lstStyle/>
          <a:p>
            <a:fld id="{46A06002-DBCD-4F9B-B425-B14708B98EFB}" type="slidenum">
              <a:rPr lang="en-US" smtClean="0"/>
              <a:pPr/>
              <a:t>16</a:t>
            </a:fld>
            <a:endParaRPr lang="en-US" dirty="0"/>
          </a:p>
        </p:txBody>
      </p:sp>
      <p:sp>
        <p:nvSpPr>
          <p:cNvPr id="3" name="Text Placeholder 2">
            <a:extLst>
              <a:ext uri="{FF2B5EF4-FFF2-40B4-BE49-F238E27FC236}">
                <a16:creationId xmlns:a16="http://schemas.microsoft.com/office/drawing/2014/main" id="{0C80FEAD-8D36-4576-87DC-0BFE4F9DB127}"/>
              </a:ext>
            </a:extLst>
          </p:cNvPr>
          <p:cNvSpPr>
            <a:spLocks noGrp="1"/>
          </p:cNvSpPr>
          <p:nvPr>
            <p:ph type="body" sz="quarter" idx="11"/>
          </p:nvPr>
        </p:nvSpPr>
        <p:spPr>
          <a:xfrm>
            <a:off x="609600" y="3892994"/>
            <a:ext cx="9215940" cy="1136650"/>
          </a:xfrm>
        </p:spPr>
        <p:txBody>
          <a:bodyPr anchor="b">
            <a:normAutofit lnSpcReduction="10000"/>
          </a:bodyPr>
          <a:lstStyle/>
          <a:p>
            <a:r>
              <a:rPr lang="en-US" dirty="0"/>
              <a:t>Annex 1- Villgro Kenya Investment Case Studies</a:t>
            </a:r>
          </a:p>
        </p:txBody>
      </p:sp>
    </p:spTree>
    <p:extLst>
      <p:ext uri="{BB962C8B-B14F-4D97-AF65-F5344CB8AC3E}">
        <p14:creationId xmlns:p14="http://schemas.microsoft.com/office/powerpoint/2010/main" val="2161051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eople looking at each other&#10;&#10;Description automatically generated">
            <a:extLst>
              <a:ext uri="{FF2B5EF4-FFF2-40B4-BE49-F238E27FC236}">
                <a16:creationId xmlns:a16="http://schemas.microsoft.com/office/drawing/2014/main" id="{232B7398-EC47-4886-91D3-79AB0F5CC6BF}"/>
              </a:ext>
            </a:extLst>
          </p:cNvPr>
          <p:cNvPicPr>
            <a:picLocks noGrp="1" noChangeAspect="1"/>
          </p:cNvPicPr>
          <p:nvPr>
            <p:ph type="pic" sz="quarter" idx="36"/>
          </p:nvPr>
        </p:nvPicPr>
        <p:blipFill>
          <a:blip r:embed="rId2" cstate="screen">
            <a:extLst>
              <a:ext uri="{28A0092B-C50C-407E-A947-70E740481C1C}">
                <a14:useLocalDpi xmlns:a14="http://schemas.microsoft.com/office/drawing/2010/main"/>
              </a:ext>
            </a:extLst>
          </a:blip>
          <a:srcRect/>
          <a:stretch>
            <a:fillRect/>
          </a:stretch>
        </p:blipFill>
        <p:spPr/>
      </p:pic>
      <p:sp>
        <p:nvSpPr>
          <p:cNvPr id="19" name="Text Placeholder 18">
            <a:extLst>
              <a:ext uri="{FF2B5EF4-FFF2-40B4-BE49-F238E27FC236}">
                <a16:creationId xmlns:a16="http://schemas.microsoft.com/office/drawing/2014/main" id="{5D87CECC-3C9D-4641-A5D0-C82FDE96F60E}"/>
              </a:ext>
            </a:extLst>
          </p:cNvPr>
          <p:cNvSpPr>
            <a:spLocks noGrp="1"/>
          </p:cNvSpPr>
          <p:nvPr>
            <p:ph type="body" sz="quarter" idx="11"/>
          </p:nvPr>
        </p:nvSpPr>
        <p:spPr>
          <a:xfrm>
            <a:off x="5500914" y="1600199"/>
            <a:ext cx="6081485" cy="4539344"/>
          </a:xfrm>
          <a:solidFill>
            <a:schemeClr val="bg1">
              <a:lumMod val="95000"/>
            </a:schemeClr>
          </a:solidFill>
        </p:spPr>
        <p:txBody>
          <a:bodyPr>
            <a:noAutofit/>
          </a:bodyPr>
          <a:lstStyle/>
          <a:p>
            <a:pPr marL="285750" indent="-285750">
              <a:lnSpc>
                <a:spcPct val="100000"/>
              </a:lnSpc>
              <a:spcBef>
                <a:spcPts val="0"/>
              </a:spcBef>
              <a:spcAft>
                <a:spcPts val="800"/>
              </a:spcAft>
              <a:buFont typeface="Arial" panose="020B0604020202020204" pitchFamily="34" charset="0"/>
              <a:buChar char="•"/>
            </a:pPr>
            <a:r>
              <a:rPr lang="en-US" sz="1600" b="0" dirty="0"/>
              <a:t>IFA was registered in </a:t>
            </a:r>
            <a:r>
              <a:rPr lang="en-US" sz="1600" dirty="0">
                <a:solidFill>
                  <a:schemeClr val="accent1"/>
                </a:solidFill>
              </a:rPr>
              <a:t>2014</a:t>
            </a:r>
            <a:r>
              <a:rPr lang="en-US" sz="1600" b="0" dirty="0"/>
              <a:t> as a limited liability  company and licensed by IRA as a </a:t>
            </a:r>
            <a:r>
              <a:rPr lang="en-US" sz="1600" dirty="0">
                <a:solidFill>
                  <a:schemeClr val="accent1"/>
                </a:solidFill>
              </a:rPr>
              <a:t>corporate insurance agency</a:t>
            </a:r>
            <a:r>
              <a:rPr lang="en-US" sz="1600" b="0" dirty="0"/>
              <a:t> in the same year</a:t>
            </a:r>
          </a:p>
          <a:p>
            <a:pPr marL="285750" indent="-285750">
              <a:lnSpc>
                <a:spcPct val="100000"/>
              </a:lnSpc>
              <a:spcBef>
                <a:spcPts val="0"/>
              </a:spcBef>
              <a:spcAft>
                <a:spcPts val="800"/>
              </a:spcAft>
              <a:buFont typeface="Arial" panose="020B0604020202020204" pitchFamily="34" charset="0"/>
              <a:buChar char="•"/>
            </a:pPr>
            <a:r>
              <a:rPr lang="en-US" sz="1600" b="0" dirty="0"/>
              <a:t>It is focused on delivering  relevant and  affordable insurance  products to </a:t>
            </a:r>
            <a:r>
              <a:rPr lang="en-US" sz="1600" dirty="0">
                <a:solidFill>
                  <a:schemeClr val="accent1"/>
                </a:solidFill>
              </a:rPr>
              <a:t>workers in  the informal sector  </a:t>
            </a:r>
            <a:r>
              <a:rPr lang="en-US" sz="1600" b="0" dirty="0"/>
              <a:t>(popularly known as juakali sector)</a:t>
            </a:r>
          </a:p>
          <a:p>
            <a:pPr marL="285750" indent="-285750">
              <a:lnSpc>
                <a:spcPct val="100000"/>
              </a:lnSpc>
              <a:spcBef>
                <a:spcPts val="0"/>
              </a:spcBef>
              <a:spcAft>
                <a:spcPts val="800"/>
              </a:spcAft>
              <a:buFont typeface="Arial" panose="020B0604020202020204" pitchFamily="34" charset="0"/>
              <a:buChar char="•"/>
            </a:pPr>
            <a:r>
              <a:rPr lang="en-US" sz="1600" b="0" dirty="0"/>
              <a:t>The company also focuses on </a:t>
            </a:r>
            <a:r>
              <a:rPr lang="en-US" sz="1600" dirty="0">
                <a:solidFill>
                  <a:schemeClr val="accent1"/>
                </a:solidFill>
              </a:rPr>
              <a:t>B2B aggregators</a:t>
            </a:r>
          </a:p>
          <a:p>
            <a:pPr marL="285750" indent="-285750">
              <a:lnSpc>
                <a:spcPct val="100000"/>
              </a:lnSpc>
              <a:spcBef>
                <a:spcPts val="0"/>
              </a:spcBef>
              <a:spcAft>
                <a:spcPts val="800"/>
              </a:spcAft>
              <a:buFont typeface="Arial" panose="020B0604020202020204" pitchFamily="34" charset="0"/>
              <a:buChar char="•"/>
            </a:pPr>
            <a:r>
              <a:rPr lang="en-US" sz="1600" b="0" dirty="0"/>
              <a:t>There products Include:</a:t>
            </a:r>
          </a:p>
          <a:p>
            <a:pPr marL="742950" lvl="1" indent="-285750">
              <a:lnSpc>
                <a:spcPct val="100000"/>
              </a:lnSpc>
              <a:spcBef>
                <a:spcPts val="0"/>
              </a:spcBef>
              <a:buFont typeface="Montserrat" panose="00000500000000000000" pitchFamily="2" charset="0"/>
              <a:buChar char="−"/>
            </a:pPr>
            <a:r>
              <a:rPr lang="en-US" sz="1600" dirty="0"/>
              <a:t>Inpatient Cover(Limit of Kes 100,000 &amp; 200,000 for premiums 6,750 &amp; 10,500 respectively)</a:t>
            </a:r>
          </a:p>
          <a:p>
            <a:pPr marL="742950" lvl="1" indent="-285750">
              <a:lnSpc>
                <a:spcPct val="100000"/>
              </a:lnSpc>
              <a:spcBef>
                <a:spcPts val="0"/>
              </a:spcBef>
              <a:buFont typeface="Montserrat" panose="00000500000000000000" pitchFamily="2" charset="0"/>
              <a:buChar char="−"/>
            </a:pPr>
            <a:r>
              <a:rPr lang="en-US" sz="1600" dirty="0"/>
              <a:t>Personal Accident &amp; Funeral cover (premiums of Kes 2,000 for a limit of Kes 50,000)</a:t>
            </a:r>
          </a:p>
          <a:p>
            <a:pPr marL="742950" lvl="1" indent="-285750">
              <a:lnSpc>
                <a:spcPct val="100000"/>
              </a:lnSpc>
              <a:spcBef>
                <a:spcPts val="0"/>
              </a:spcBef>
              <a:buFont typeface="Montserrat" panose="00000500000000000000" pitchFamily="2" charset="0"/>
              <a:buChar char="−"/>
            </a:pPr>
            <a:r>
              <a:rPr lang="en-US" sz="1600" dirty="0"/>
              <a:t>Life Cover (Hospital cash limit of 10,000 for premiums of Kes 1000)</a:t>
            </a:r>
          </a:p>
          <a:p>
            <a:pPr marL="742950" lvl="1" indent="-285750">
              <a:lnSpc>
                <a:spcPct val="100000"/>
              </a:lnSpc>
              <a:spcBef>
                <a:spcPts val="0"/>
              </a:spcBef>
              <a:spcAft>
                <a:spcPts val="600"/>
              </a:spcAft>
              <a:buFont typeface="Montserrat" panose="00000500000000000000" pitchFamily="2" charset="0"/>
              <a:buChar char="−"/>
            </a:pPr>
            <a:r>
              <a:rPr lang="en-US" sz="1600" dirty="0"/>
              <a:t>Outpatient cover (Still WIP)</a:t>
            </a:r>
          </a:p>
          <a:p>
            <a:pPr marL="285750" indent="-285750">
              <a:lnSpc>
                <a:spcPct val="100000"/>
              </a:lnSpc>
              <a:spcBef>
                <a:spcPts val="0"/>
              </a:spcBef>
              <a:spcAft>
                <a:spcPts val="800"/>
              </a:spcAft>
              <a:buFont typeface="Arial" panose="020B0604020202020204" pitchFamily="34" charset="0"/>
              <a:buChar char="•"/>
            </a:pPr>
            <a:r>
              <a:rPr lang="en-US" sz="1600" dirty="0">
                <a:solidFill>
                  <a:schemeClr val="accent1"/>
                </a:solidFill>
              </a:rPr>
              <a:t>3,000</a:t>
            </a:r>
            <a:r>
              <a:rPr lang="en-US" sz="1600" b="0" dirty="0"/>
              <a:t> policies sold to date</a:t>
            </a:r>
          </a:p>
          <a:p>
            <a:pPr>
              <a:lnSpc>
                <a:spcPct val="100000"/>
              </a:lnSpc>
              <a:spcBef>
                <a:spcPts val="0"/>
              </a:spcBef>
              <a:spcAft>
                <a:spcPts val="800"/>
              </a:spcAft>
            </a:pPr>
            <a:endParaRPr lang="en-US" sz="1600" b="0" dirty="0"/>
          </a:p>
        </p:txBody>
      </p:sp>
      <p:sp>
        <p:nvSpPr>
          <p:cNvPr id="28" name="Text Placeholder 27">
            <a:extLst>
              <a:ext uri="{FF2B5EF4-FFF2-40B4-BE49-F238E27FC236}">
                <a16:creationId xmlns:a16="http://schemas.microsoft.com/office/drawing/2014/main" id="{BDE8ABF9-F906-491D-B484-998D17E08785}"/>
              </a:ext>
            </a:extLst>
          </p:cNvPr>
          <p:cNvSpPr>
            <a:spLocks noGrp="1"/>
          </p:cNvSpPr>
          <p:nvPr>
            <p:ph type="body" sz="quarter" idx="13"/>
          </p:nvPr>
        </p:nvSpPr>
        <p:spPr/>
        <p:txBody>
          <a:bodyPr/>
          <a:lstStyle/>
          <a:p>
            <a:endParaRPr lang="en-US" dirty="0"/>
          </a:p>
        </p:txBody>
      </p:sp>
      <p:sp>
        <p:nvSpPr>
          <p:cNvPr id="18" name="Title 17">
            <a:extLst>
              <a:ext uri="{FF2B5EF4-FFF2-40B4-BE49-F238E27FC236}">
                <a16:creationId xmlns:a16="http://schemas.microsoft.com/office/drawing/2014/main" id="{B321CD9E-EFD9-4C19-85D5-7F390AE58A89}"/>
              </a:ext>
            </a:extLst>
          </p:cNvPr>
          <p:cNvSpPr>
            <a:spLocks noGrp="1"/>
          </p:cNvSpPr>
          <p:nvPr>
            <p:ph type="title"/>
          </p:nvPr>
        </p:nvSpPr>
        <p:spPr/>
        <p:txBody>
          <a:bodyPr/>
          <a:lstStyle/>
          <a:p>
            <a:r>
              <a:rPr lang="en-US" dirty="0"/>
              <a:t>Insurance For All (IFA) Ltd</a:t>
            </a:r>
            <a:br>
              <a:rPr lang="en-US" dirty="0"/>
            </a:br>
            <a:endParaRPr lang="en-US" dirty="0"/>
          </a:p>
        </p:txBody>
      </p:sp>
      <p:sp>
        <p:nvSpPr>
          <p:cNvPr id="2" name="Slide Number Placeholder 1">
            <a:extLst>
              <a:ext uri="{FF2B5EF4-FFF2-40B4-BE49-F238E27FC236}">
                <a16:creationId xmlns:a16="http://schemas.microsoft.com/office/drawing/2014/main" id="{18631932-8C66-417F-A51B-1019927500E8}"/>
              </a:ext>
            </a:extLst>
          </p:cNvPr>
          <p:cNvSpPr>
            <a:spLocks noGrp="1"/>
          </p:cNvSpPr>
          <p:nvPr>
            <p:ph type="sldNum" sz="quarter" idx="37"/>
          </p:nvPr>
        </p:nvSpPr>
        <p:spPr/>
        <p:txBody>
          <a:bodyPr/>
          <a:lstStyle/>
          <a:p>
            <a:fld id="{46A06002-DBCD-4F9B-B425-B14708B98EFB}" type="slidenum">
              <a:rPr lang="en-US" smtClean="0"/>
              <a:pPr/>
              <a:t>17</a:t>
            </a:fld>
            <a:endParaRPr lang="en-US" dirty="0"/>
          </a:p>
        </p:txBody>
      </p:sp>
    </p:spTree>
    <p:extLst>
      <p:ext uri="{BB962C8B-B14F-4D97-AF65-F5344CB8AC3E}">
        <p14:creationId xmlns:p14="http://schemas.microsoft.com/office/powerpoint/2010/main" val="3522388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BBBF3D-769D-4E7F-918A-DC7045BADD5D}"/>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818B97A9-EFA4-4D03-AFC0-3857F5B61BBE}"/>
              </a:ext>
            </a:extLst>
          </p:cNvPr>
          <p:cNvSpPr>
            <a:spLocks noGrp="1"/>
          </p:cNvSpPr>
          <p:nvPr>
            <p:ph type="title"/>
          </p:nvPr>
        </p:nvSpPr>
        <p:spPr>
          <a:xfrm>
            <a:off x="627016" y="356095"/>
            <a:ext cx="9418320" cy="569664"/>
          </a:xfrm>
        </p:spPr>
        <p:txBody>
          <a:bodyPr/>
          <a:lstStyle/>
          <a:p>
            <a:pPr algn="ctr"/>
            <a:r>
              <a:rPr lang="en-US" dirty="0"/>
              <a:t>Insurance for All - Deal Snapshot</a:t>
            </a:r>
          </a:p>
        </p:txBody>
      </p:sp>
      <p:sp>
        <p:nvSpPr>
          <p:cNvPr id="6" name="Slide Number Placeholder 5">
            <a:extLst>
              <a:ext uri="{FF2B5EF4-FFF2-40B4-BE49-F238E27FC236}">
                <a16:creationId xmlns:a16="http://schemas.microsoft.com/office/drawing/2014/main" id="{CC0B24E7-28AC-477D-A937-8C5A4C5F3F1C}"/>
              </a:ext>
            </a:extLst>
          </p:cNvPr>
          <p:cNvSpPr>
            <a:spLocks noGrp="1"/>
          </p:cNvSpPr>
          <p:nvPr>
            <p:ph type="sldNum" sz="quarter" idx="37"/>
          </p:nvPr>
        </p:nvSpPr>
        <p:spPr/>
        <p:txBody>
          <a:bodyPr/>
          <a:lstStyle/>
          <a:p>
            <a:fld id="{46A06002-DBCD-4F9B-B425-B14708B98EFB}" type="slidenum">
              <a:rPr lang="en-US" smtClean="0"/>
              <a:pPr/>
              <a:t>18</a:t>
            </a:fld>
            <a:endParaRPr lang="en-US" dirty="0"/>
          </a:p>
        </p:txBody>
      </p:sp>
      <p:graphicFrame>
        <p:nvGraphicFramePr>
          <p:cNvPr id="7" name="Table 7">
            <a:extLst>
              <a:ext uri="{FF2B5EF4-FFF2-40B4-BE49-F238E27FC236}">
                <a16:creationId xmlns:a16="http://schemas.microsoft.com/office/drawing/2014/main" id="{BBDD8038-085E-4DB2-816F-BBB56D14FE83}"/>
              </a:ext>
            </a:extLst>
          </p:cNvPr>
          <p:cNvGraphicFramePr>
            <a:graphicFrameLocks noGrp="1"/>
          </p:cNvGraphicFramePr>
          <p:nvPr>
            <p:extLst>
              <p:ext uri="{D42A27DB-BD31-4B8C-83A1-F6EECF244321}">
                <p14:modId xmlns:p14="http://schemas.microsoft.com/office/powerpoint/2010/main" val="2814311429"/>
              </p:ext>
            </p:extLst>
          </p:nvPr>
        </p:nvGraphicFramePr>
        <p:xfrm>
          <a:off x="1272175" y="1168347"/>
          <a:ext cx="9303060" cy="4545919"/>
        </p:xfrm>
        <a:graphic>
          <a:graphicData uri="http://schemas.openxmlformats.org/drawingml/2006/table">
            <a:tbl>
              <a:tblPr firstRow="1" bandRow="1">
                <a:tableStyleId>{5C22544A-7EE6-4342-B048-85BDC9FD1C3A}</a:tableStyleId>
              </a:tblPr>
              <a:tblGrid>
                <a:gridCol w="4651530">
                  <a:extLst>
                    <a:ext uri="{9D8B030D-6E8A-4147-A177-3AD203B41FA5}">
                      <a16:colId xmlns:a16="http://schemas.microsoft.com/office/drawing/2014/main" val="4036109897"/>
                    </a:ext>
                  </a:extLst>
                </a:gridCol>
                <a:gridCol w="4651530">
                  <a:extLst>
                    <a:ext uri="{9D8B030D-6E8A-4147-A177-3AD203B41FA5}">
                      <a16:colId xmlns:a16="http://schemas.microsoft.com/office/drawing/2014/main" val="2660505788"/>
                    </a:ext>
                  </a:extLst>
                </a:gridCol>
              </a:tblGrid>
              <a:tr h="373202">
                <a:tc>
                  <a:txBody>
                    <a:bodyPr/>
                    <a:lstStyle/>
                    <a:p>
                      <a:r>
                        <a:rPr lang="en-US" dirty="0"/>
                        <a:t>Deal Size</a:t>
                      </a:r>
                    </a:p>
                  </a:txBody>
                  <a:tcPr/>
                </a:tc>
                <a:tc>
                  <a:txBody>
                    <a:bodyPr/>
                    <a:lstStyle/>
                    <a:p>
                      <a:r>
                        <a:rPr lang="en-US" dirty="0"/>
                        <a:t>$53,000</a:t>
                      </a:r>
                    </a:p>
                  </a:txBody>
                  <a:tcPr/>
                </a:tc>
                <a:extLst>
                  <a:ext uri="{0D108BD9-81ED-4DB2-BD59-A6C34878D82A}">
                    <a16:rowId xmlns:a16="http://schemas.microsoft.com/office/drawing/2014/main" val="3114246229"/>
                  </a:ext>
                </a:extLst>
              </a:tr>
              <a:tr h="373202">
                <a:tc>
                  <a:txBody>
                    <a:bodyPr/>
                    <a:lstStyle/>
                    <a:p>
                      <a:r>
                        <a:rPr lang="en-US" dirty="0"/>
                        <a:t>Financing Instrument</a:t>
                      </a:r>
                    </a:p>
                  </a:txBody>
                  <a:tcPr/>
                </a:tc>
                <a:tc>
                  <a:txBody>
                    <a:bodyPr/>
                    <a:lstStyle/>
                    <a:p>
                      <a:r>
                        <a:rPr lang="en-US" dirty="0"/>
                        <a:t>Blended (equity + grants)</a:t>
                      </a:r>
                    </a:p>
                  </a:txBody>
                  <a:tcPr/>
                </a:tc>
                <a:extLst>
                  <a:ext uri="{0D108BD9-81ED-4DB2-BD59-A6C34878D82A}">
                    <a16:rowId xmlns:a16="http://schemas.microsoft.com/office/drawing/2014/main" val="3375192699"/>
                  </a:ext>
                </a:extLst>
              </a:tr>
              <a:tr h="373202">
                <a:tc>
                  <a:txBody>
                    <a:bodyPr/>
                    <a:lstStyle/>
                    <a:p>
                      <a:r>
                        <a:rPr lang="en-US" dirty="0"/>
                        <a:t>Villgro Kenya stake in the funding round</a:t>
                      </a:r>
                    </a:p>
                  </a:txBody>
                  <a:tcPr/>
                </a:tc>
                <a:tc>
                  <a:txBody>
                    <a:bodyPr/>
                    <a:lstStyle/>
                    <a:p>
                      <a:r>
                        <a:rPr lang="en-US" dirty="0"/>
                        <a:t>1.5% for $3,000 equity investment + 50K in grants</a:t>
                      </a:r>
                    </a:p>
                  </a:txBody>
                  <a:tcPr/>
                </a:tc>
                <a:extLst>
                  <a:ext uri="{0D108BD9-81ED-4DB2-BD59-A6C34878D82A}">
                    <a16:rowId xmlns:a16="http://schemas.microsoft.com/office/drawing/2014/main" val="4152638909"/>
                  </a:ext>
                </a:extLst>
              </a:tr>
              <a:tr h="373202">
                <a:tc>
                  <a:txBody>
                    <a:bodyPr/>
                    <a:lstStyle/>
                    <a:p>
                      <a:r>
                        <a:rPr lang="en-US" dirty="0"/>
                        <a:t>Post money valuation at transaction</a:t>
                      </a:r>
                    </a:p>
                  </a:txBody>
                  <a:tcPr/>
                </a:tc>
                <a:tc>
                  <a:txBody>
                    <a:bodyPr/>
                    <a:lstStyle/>
                    <a:p>
                      <a:r>
                        <a:rPr lang="en-US" dirty="0"/>
                        <a:t>$250,000</a:t>
                      </a:r>
                    </a:p>
                  </a:txBody>
                  <a:tcPr/>
                </a:tc>
                <a:extLst>
                  <a:ext uri="{0D108BD9-81ED-4DB2-BD59-A6C34878D82A}">
                    <a16:rowId xmlns:a16="http://schemas.microsoft.com/office/drawing/2014/main" val="2915058710"/>
                  </a:ext>
                </a:extLst>
              </a:tr>
              <a:tr h="373202">
                <a:tc>
                  <a:txBody>
                    <a:bodyPr/>
                    <a:lstStyle/>
                    <a:p>
                      <a:r>
                        <a:rPr lang="en-US" dirty="0"/>
                        <a:t>Current valuation</a:t>
                      </a:r>
                    </a:p>
                  </a:txBody>
                  <a:tcPr/>
                </a:tc>
                <a:tc>
                  <a:txBody>
                    <a:bodyPr/>
                    <a:lstStyle/>
                    <a:p>
                      <a:r>
                        <a:rPr lang="en-US" dirty="0"/>
                        <a:t>$ 3.5 million</a:t>
                      </a:r>
                    </a:p>
                  </a:txBody>
                  <a:tcPr/>
                </a:tc>
                <a:extLst>
                  <a:ext uri="{0D108BD9-81ED-4DB2-BD59-A6C34878D82A}">
                    <a16:rowId xmlns:a16="http://schemas.microsoft.com/office/drawing/2014/main" val="3363012976"/>
                  </a:ext>
                </a:extLst>
              </a:tr>
              <a:tr h="373202">
                <a:tc>
                  <a:txBody>
                    <a:bodyPr/>
                    <a:lstStyle/>
                    <a:p>
                      <a:r>
                        <a:rPr lang="en-US" dirty="0"/>
                        <a:t>Valuation multiple since investment was made</a:t>
                      </a:r>
                    </a:p>
                  </a:txBody>
                  <a:tcPr/>
                </a:tc>
                <a:tc>
                  <a:txBody>
                    <a:bodyPr/>
                    <a:lstStyle/>
                    <a:p>
                      <a:r>
                        <a:rPr lang="en-US" dirty="0"/>
                        <a:t>14 X</a:t>
                      </a:r>
                    </a:p>
                  </a:txBody>
                  <a:tcPr/>
                </a:tc>
                <a:extLst>
                  <a:ext uri="{0D108BD9-81ED-4DB2-BD59-A6C34878D82A}">
                    <a16:rowId xmlns:a16="http://schemas.microsoft.com/office/drawing/2014/main" val="4111394015"/>
                  </a:ext>
                </a:extLst>
              </a:tr>
              <a:tr h="373202">
                <a:tc>
                  <a:txBody>
                    <a:bodyPr/>
                    <a:lstStyle/>
                    <a:p>
                      <a:r>
                        <a:rPr lang="en-US" dirty="0"/>
                        <a:t>Targeted returns</a:t>
                      </a:r>
                    </a:p>
                  </a:txBody>
                  <a:tcPr/>
                </a:tc>
                <a:tc>
                  <a:txBody>
                    <a:bodyPr/>
                    <a:lstStyle/>
                    <a:p>
                      <a:r>
                        <a:rPr lang="en-US" dirty="0"/>
                        <a:t>TBD</a:t>
                      </a:r>
                    </a:p>
                  </a:txBody>
                  <a:tcPr/>
                </a:tc>
                <a:extLst>
                  <a:ext uri="{0D108BD9-81ED-4DB2-BD59-A6C34878D82A}">
                    <a16:rowId xmlns:a16="http://schemas.microsoft.com/office/drawing/2014/main" val="2269529252"/>
                  </a:ext>
                </a:extLst>
              </a:tr>
              <a:tr h="373202">
                <a:tc>
                  <a:txBody>
                    <a:bodyPr/>
                    <a:lstStyle/>
                    <a:p>
                      <a:r>
                        <a:rPr lang="en-US" dirty="0"/>
                        <a:t>Sales traction</a:t>
                      </a:r>
                    </a:p>
                  </a:txBody>
                  <a:tcPr/>
                </a:tc>
                <a:tc>
                  <a:txBody>
                    <a:bodyPr/>
                    <a:lstStyle/>
                    <a:p>
                      <a:r>
                        <a:rPr lang="en-US" dirty="0"/>
                        <a:t>Grew from 0 to 3000 policies</a:t>
                      </a:r>
                    </a:p>
                  </a:txBody>
                  <a:tcPr/>
                </a:tc>
                <a:extLst>
                  <a:ext uri="{0D108BD9-81ED-4DB2-BD59-A6C34878D82A}">
                    <a16:rowId xmlns:a16="http://schemas.microsoft.com/office/drawing/2014/main" val="615323238"/>
                  </a:ext>
                </a:extLst>
              </a:tr>
              <a:tr h="920223">
                <a:tc>
                  <a:txBody>
                    <a:bodyPr/>
                    <a:lstStyle/>
                    <a:p>
                      <a:r>
                        <a:rPr lang="en-US" dirty="0"/>
                        <a:t>Impact numbers</a:t>
                      </a:r>
                    </a:p>
                  </a:txBody>
                  <a:tcPr/>
                </a:tc>
                <a:tc>
                  <a:txBody>
                    <a:bodyPr/>
                    <a:lstStyle/>
                    <a:p>
                      <a:r>
                        <a:rPr lang="en-US" dirty="0"/>
                        <a:t>Close to 9,000 lives covered mostly women and children in the informal sector</a:t>
                      </a:r>
                    </a:p>
                  </a:txBody>
                  <a:tcPr/>
                </a:tc>
                <a:extLst>
                  <a:ext uri="{0D108BD9-81ED-4DB2-BD59-A6C34878D82A}">
                    <a16:rowId xmlns:a16="http://schemas.microsoft.com/office/drawing/2014/main" val="2146452082"/>
                  </a:ext>
                </a:extLst>
              </a:tr>
              <a:tr h="373202">
                <a:tc>
                  <a:txBody>
                    <a:bodyPr/>
                    <a:lstStyle/>
                    <a:p>
                      <a:r>
                        <a:rPr lang="en-US" dirty="0"/>
                        <a:t>Targeted exit date</a:t>
                      </a:r>
                    </a:p>
                  </a:txBody>
                  <a:tcPr/>
                </a:tc>
                <a:tc>
                  <a:txBody>
                    <a:bodyPr/>
                    <a:lstStyle/>
                    <a:p>
                      <a:r>
                        <a:rPr lang="en-US" dirty="0"/>
                        <a:t>Next funding round (post series A)</a:t>
                      </a:r>
                    </a:p>
                  </a:txBody>
                  <a:tcPr/>
                </a:tc>
                <a:extLst>
                  <a:ext uri="{0D108BD9-81ED-4DB2-BD59-A6C34878D82A}">
                    <a16:rowId xmlns:a16="http://schemas.microsoft.com/office/drawing/2014/main" val="1811499455"/>
                  </a:ext>
                </a:extLst>
              </a:tr>
            </a:tbl>
          </a:graphicData>
        </a:graphic>
      </p:graphicFrame>
    </p:spTree>
    <p:extLst>
      <p:ext uri="{BB962C8B-B14F-4D97-AF65-F5344CB8AC3E}">
        <p14:creationId xmlns:p14="http://schemas.microsoft.com/office/powerpoint/2010/main" val="3781730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5D87CECC-3C9D-4641-A5D0-C82FDE96F60E}"/>
              </a:ext>
            </a:extLst>
          </p:cNvPr>
          <p:cNvSpPr>
            <a:spLocks noGrp="1"/>
          </p:cNvSpPr>
          <p:nvPr>
            <p:ph type="body" sz="quarter" idx="11"/>
          </p:nvPr>
        </p:nvSpPr>
        <p:spPr>
          <a:xfrm>
            <a:off x="5500914" y="1600199"/>
            <a:ext cx="6081485" cy="3706587"/>
          </a:xfrm>
          <a:solidFill>
            <a:schemeClr val="bg1">
              <a:lumMod val="95000"/>
            </a:schemeClr>
          </a:solidFill>
        </p:spPr>
        <p:txBody>
          <a:bodyPr>
            <a:noAutofit/>
          </a:bodyPr>
          <a:lstStyle/>
          <a:p>
            <a:pPr marL="285750" indent="-285750">
              <a:lnSpc>
                <a:spcPct val="100000"/>
              </a:lnSpc>
              <a:spcBef>
                <a:spcPts val="0"/>
              </a:spcBef>
              <a:spcAft>
                <a:spcPts val="800"/>
              </a:spcAft>
              <a:buFont typeface="Arial" panose="020B0604020202020204" pitchFamily="34" charset="0"/>
              <a:buChar char="•"/>
            </a:pPr>
            <a:r>
              <a:rPr lang="en-US" sz="1600" b="0" dirty="0"/>
              <a:t>Enzi Health Limited offers </a:t>
            </a:r>
            <a:r>
              <a:rPr lang="en-US" sz="1600" dirty="0">
                <a:solidFill>
                  <a:schemeClr val="accent1"/>
                </a:solidFill>
              </a:rPr>
              <a:t>last-mile medical care conveniently to homes or workplaces</a:t>
            </a:r>
          </a:p>
          <a:p>
            <a:pPr marL="285750" indent="-285750">
              <a:lnSpc>
                <a:spcPct val="100000"/>
              </a:lnSpc>
              <a:spcBef>
                <a:spcPts val="0"/>
              </a:spcBef>
              <a:spcAft>
                <a:spcPts val="800"/>
              </a:spcAft>
              <a:buFont typeface="Arial" panose="020B0604020202020204" pitchFamily="34" charset="0"/>
              <a:buChar char="•"/>
            </a:pPr>
            <a:r>
              <a:rPr lang="en-US" sz="1600" b="0" dirty="0"/>
              <a:t>They use a </a:t>
            </a:r>
            <a:r>
              <a:rPr lang="en-US" sz="1600" dirty="0">
                <a:solidFill>
                  <a:schemeClr val="accent1"/>
                </a:solidFill>
              </a:rPr>
              <a:t>Hail-A-Clinic model </a:t>
            </a:r>
            <a:r>
              <a:rPr lang="en-US" sz="1600" b="0" dirty="0"/>
              <a:t>that offers free medical consultation, affordable rapid diagnostics, and medicine at home or workplaces </a:t>
            </a:r>
          </a:p>
          <a:p>
            <a:pPr marL="285750" indent="-285750">
              <a:lnSpc>
                <a:spcPct val="100000"/>
              </a:lnSpc>
              <a:spcBef>
                <a:spcPts val="0"/>
              </a:spcBef>
              <a:spcAft>
                <a:spcPts val="800"/>
              </a:spcAft>
              <a:buFont typeface="Arial" panose="020B0604020202020204" pitchFamily="34" charset="0"/>
              <a:buChar char="•"/>
            </a:pPr>
            <a:r>
              <a:rPr lang="en-US" sz="1600" b="0" dirty="0"/>
              <a:t>This helps </a:t>
            </a:r>
            <a:r>
              <a:rPr lang="en-US" sz="1600" dirty="0">
                <a:solidFill>
                  <a:schemeClr val="accent1"/>
                </a:solidFill>
              </a:rPr>
              <a:t>eliminate all transport costs and the time taken to wait for treatment or lab results</a:t>
            </a:r>
            <a:r>
              <a:rPr lang="en-US" sz="1600" b="0" dirty="0"/>
              <a:t>, on the side o the patient</a:t>
            </a:r>
          </a:p>
          <a:p>
            <a:pPr marL="285750" indent="-285750">
              <a:lnSpc>
                <a:spcPct val="100000"/>
              </a:lnSpc>
              <a:spcBef>
                <a:spcPts val="0"/>
              </a:spcBef>
              <a:spcAft>
                <a:spcPts val="800"/>
              </a:spcAft>
              <a:buFont typeface="Arial" panose="020B0604020202020204" pitchFamily="34" charset="0"/>
              <a:buChar char="•"/>
            </a:pPr>
            <a:r>
              <a:rPr lang="en-US" sz="1600" b="0" dirty="0"/>
              <a:t>The company also makes medical records for patients accessible to them throughout via mobile phone </a:t>
            </a:r>
          </a:p>
          <a:p>
            <a:pPr marL="285750" indent="-285750">
              <a:lnSpc>
                <a:spcPct val="100000"/>
              </a:lnSpc>
              <a:spcBef>
                <a:spcPts val="0"/>
              </a:spcBef>
              <a:spcAft>
                <a:spcPts val="800"/>
              </a:spcAft>
              <a:buFont typeface="Arial" panose="020B0604020202020204" pitchFamily="34" charset="0"/>
              <a:buChar char="•"/>
            </a:pPr>
            <a:r>
              <a:rPr lang="en-US" sz="1600" b="0" dirty="0"/>
              <a:t>The aim Is for a </a:t>
            </a:r>
            <a:r>
              <a:rPr lang="en-US" sz="1600" dirty="0">
                <a:solidFill>
                  <a:schemeClr val="accent1"/>
                </a:solidFill>
              </a:rPr>
              <a:t>quality, affordable primary healthcare that effectively addresses health conditions at the onset </a:t>
            </a:r>
            <a:r>
              <a:rPr lang="en-US" sz="1600" b="0" dirty="0"/>
              <a:t>and prevents morbidity and death arising from delayed health seeking behavior</a:t>
            </a:r>
          </a:p>
        </p:txBody>
      </p:sp>
      <p:sp>
        <p:nvSpPr>
          <p:cNvPr id="28" name="Text Placeholder 27">
            <a:extLst>
              <a:ext uri="{FF2B5EF4-FFF2-40B4-BE49-F238E27FC236}">
                <a16:creationId xmlns:a16="http://schemas.microsoft.com/office/drawing/2014/main" id="{BDE8ABF9-F906-491D-B484-998D17E08785}"/>
              </a:ext>
            </a:extLst>
          </p:cNvPr>
          <p:cNvSpPr>
            <a:spLocks noGrp="1"/>
          </p:cNvSpPr>
          <p:nvPr>
            <p:ph type="body" sz="quarter" idx="13"/>
          </p:nvPr>
        </p:nvSpPr>
        <p:spPr/>
        <p:txBody>
          <a:bodyPr/>
          <a:lstStyle/>
          <a:p>
            <a:endParaRPr lang="en-US" dirty="0"/>
          </a:p>
        </p:txBody>
      </p:sp>
      <p:sp>
        <p:nvSpPr>
          <p:cNvPr id="18" name="Title 17">
            <a:extLst>
              <a:ext uri="{FF2B5EF4-FFF2-40B4-BE49-F238E27FC236}">
                <a16:creationId xmlns:a16="http://schemas.microsoft.com/office/drawing/2014/main" id="{B321CD9E-EFD9-4C19-85D5-7F390AE58A89}"/>
              </a:ext>
            </a:extLst>
          </p:cNvPr>
          <p:cNvSpPr>
            <a:spLocks noGrp="1"/>
          </p:cNvSpPr>
          <p:nvPr>
            <p:ph type="title"/>
          </p:nvPr>
        </p:nvSpPr>
        <p:spPr/>
        <p:txBody>
          <a:bodyPr/>
          <a:lstStyle/>
          <a:p>
            <a:r>
              <a:rPr lang="en-US" dirty="0"/>
              <a:t>Enzi Health</a:t>
            </a:r>
          </a:p>
        </p:txBody>
      </p:sp>
      <p:sp>
        <p:nvSpPr>
          <p:cNvPr id="6" name="Slide Number Placeholder 5">
            <a:extLst>
              <a:ext uri="{FF2B5EF4-FFF2-40B4-BE49-F238E27FC236}">
                <a16:creationId xmlns:a16="http://schemas.microsoft.com/office/drawing/2014/main" id="{B6698ADA-28BA-44E5-92DD-7F060D0ACAA0}"/>
              </a:ext>
            </a:extLst>
          </p:cNvPr>
          <p:cNvSpPr>
            <a:spLocks noGrp="1"/>
          </p:cNvSpPr>
          <p:nvPr>
            <p:ph type="sldNum" sz="quarter" idx="37"/>
          </p:nvPr>
        </p:nvSpPr>
        <p:spPr/>
        <p:txBody>
          <a:bodyPr/>
          <a:lstStyle/>
          <a:p>
            <a:fld id="{46A06002-DBCD-4F9B-B425-B14708B98EFB}" type="slidenum">
              <a:rPr lang="en-US" smtClean="0"/>
              <a:pPr/>
              <a:t>19</a:t>
            </a:fld>
            <a:endParaRPr lang="en-US" dirty="0"/>
          </a:p>
        </p:txBody>
      </p:sp>
      <p:pic>
        <p:nvPicPr>
          <p:cNvPr id="11" name="Picture Placeholder 10" descr="A person riding a motorcycle down a street&#10;&#10;Description automatically generated">
            <a:extLst>
              <a:ext uri="{FF2B5EF4-FFF2-40B4-BE49-F238E27FC236}">
                <a16:creationId xmlns:a16="http://schemas.microsoft.com/office/drawing/2014/main" id="{6595EAFD-D2F2-43DF-ABE5-28D655FAF4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983" y="1600199"/>
            <a:ext cx="4992935" cy="3744687"/>
          </a:xfrm>
          <a:prstGeom prst="rect">
            <a:avLst/>
          </a:prstGeom>
        </p:spPr>
      </p:pic>
    </p:spTree>
    <p:extLst>
      <p:ext uri="{BB962C8B-B14F-4D97-AF65-F5344CB8AC3E}">
        <p14:creationId xmlns:p14="http://schemas.microsoft.com/office/powerpoint/2010/main" val="2726037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l"/>
            <a:r>
              <a:rPr lang="en-US" sz="3000" dirty="0">
                <a:solidFill>
                  <a:schemeClr val="accent1"/>
                </a:solidFill>
              </a:rPr>
              <a:t>Introduction</a:t>
            </a:r>
          </a:p>
        </p:txBody>
      </p:sp>
      <p:sp>
        <p:nvSpPr>
          <p:cNvPr id="3" name="Content Placeholder 2">
            <a:extLst>
              <a:ext uri="{FF2B5EF4-FFF2-40B4-BE49-F238E27FC236}">
                <a16:creationId xmlns:a16="http://schemas.microsoft.com/office/drawing/2014/main" id="{8EB89662-202E-4951-95B3-A41B85D2C8AB}"/>
              </a:ext>
            </a:extLst>
          </p:cNvPr>
          <p:cNvSpPr>
            <a:spLocks noGrp="1"/>
          </p:cNvSpPr>
          <p:nvPr>
            <p:ph idx="1"/>
          </p:nvPr>
        </p:nvSpPr>
        <p:spPr>
          <a:xfrm>
            <a:off x="616506" y="1305910"/>
            <a:ext cx="10961917" cy="4275083"/>
          </a:xfrm>
        </p:spPr>
        <p:txBody>
          <a:bodyPr>
            <a:noAutofit/>
          </a:bodyPr>
          <a:lstStyle/>
          <a:p>
            <a:pPr>
              <a:lnSpc>
                <a:spcPct val="120000"/>
              </a:lnSpc>
            </a:pPr>
            <a:r>
              <a:rPr lang="en-US" sz="1600" dirty="0"/>
              <a:t>2 years ago Villgro Kenya begun exploring  a fund structure that would work for early stage locally founded healthcare ventures. After years of incubating early stage startups in East Africa and trying to help them raise follow on investments it became evident </a:t>
            </a:r>
            <a:r>
              <a:rPr lang="en-US" sz="1600" dirty="0">
                <a:solidFill>
                  <a:schemeClr val="accent1"/>
                </a:solidFill>
              </a:rPr>
              <a:t>there was a missing middle;</a:t>
            </a:r>
          </a:p>
          <a:p>
            <a:pPr marL="891540" lvl="1" indent="-342900">
              <a:lnSpc>
                <a:spcPct val="100000"/>
              </a:lnSpc>
              <a:spcBef>
                <a:spcPts val="1200"/>
              </a:spcBef>
            </a:pPr>
            <a:r>
              <a:rPr lang="en-US" sz="1600" b="0" dirty="0"/>
              <a:t>Most local founders struggled to raise the next 100K to 250K round after receiving an initial funding of 20K to 50K from Villgro Kenya. On</a:t>
            </a:r>
            <a:r>
              <a:rPr lang="en-US" sz="1600" b="0" dirty="0">
                <a:solidFill>
                  <a:srgbClr val="FF0000"/>
                </a:solidFill>
              </a:rPr>
              <a:t> </a:t>
            </a:r>
            <a:r>
              <a:rPr lang="en-US" sz="1600" b="0" dirty="0"/>
              <a:t>the flipside expat-run startups were raising upwards of 1 million dollars within the first year of incubation</a:t>
            </a:r>
          </a:p>
          <a:p>
            <a:pPr marL="891540" lvl="1" indent="-342900">
              <a:lnSpc>
                <a:spcPct val="100000"/>
              </a:lnSpc>
              <a:spcBef>
                <a:spcPts val="1200"/>
              </a:spcBef>
            </a:pPr>
            <a:r>
              <a:rPr lang="en-US" sz="1600" b="0" dirty="0"/>
              <a:t>There was also low investment appetite for hardware innovations (locally made medical devices) from the traditional VC and impact </a:t>
            </a:r>
            <a:r>
              <a:rPr lang="en-US" sz="1600" dirty="0"/>
              <a:t>i</a:t>
            </a:r>
            <a:r>
              <a:rPr lang="en-US" sz="1600" b="0" dirty="0"/>
              <a:t>nvestors due to the long time to market. This was further exacerbated by stringent regulation around medical devices to ensure highest attainable standard of care and need for clinical trial budgets without guaranteed results</a:t>
            </a:r>
          </a:p>
          <a:p>
            <a:pPr marL="891540" lvl="1" indent="-342900">
              <a:lnSpc>
                <a:spcPct val="100000"/>
              </a:lnSpc>
              <a:spcBef>
                <a:spcPts val="1200"/>
              </a:spcBef>
            </a:pPr>
            <a:r>
              <a:rPr lang="en-US" sz="1600" b="0" dirty="0"/>
              <a:t>To leverage the SEED investments done by the incubator, it became necessary to set up a fund that understands the challenges of Biotech &amp; Life Sciences innovation while leveraging our 5 years experience in supporting healthcare startups from pre-revenue to scale up</a:t>
            </a:r>
          </a:p>
        </p:txBody>
      </p:sp>
      <p:sp>
        <p:nvSpPr>
          <p:cNvPr id="2" name="Text Placeholder 1">
            <a:extLst>
              <a:ext uri="{FF2B5EF4-FFF2-40B4-BE49-F238E27FC236}">
                <a16:creationId xmlns:a16="http://schemas.microsoft.com/office/drawing/2014/main" id="{4CDFEBDF-30DA-4843-B89A-B1EC839D2199}"/>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4E54B598-DC2D-4626-BFD0-325425591BD6}"/>
              </a:ext>
            </a:extLst>
          </p:cNvPr>
          <p:cNvSpPr>
            <a:spLocks noGrp="1"/>
          </p:cNvSpPr>
          <p:nvPr>
            <p:ph type="sldNum" sz="quarter" idx="12"/>
          </p:nvPr>
        </p:nvSpPr>
        <p:spPr/>
        <p:txBody>
          <a:bodyPr/>
          <a:lstStyle/>
          <a:p>
            <a:fld id="{46A06002-DBCD-4F9B-B425-B14708B98EFB}" type="slidenum">
              <a:rPr lang="en-US" smtClean="0"/>
              <a:t>2</a:t>
            </a:fld>
            <a:endParaRPr lang="en-US" dirty="0"/>
          </a:p>
        </p:txBody>
      </p:sp>
    </p:spTree>
    <p:extLst>
      <p:ext uri="{BB962C8B-B14F-4D97-AF65-F5344CB8AC3E}">
        <p14:creationId xmlns:p14="http://schemas.microsoft.com/office/powerpoint/2010/main" val="634119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BBBF3D-769D-4E7F-918A-DC7045BADD5D}"/>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818B97A9-EFA4-4D03-AFC0-3857F5B61BBE}"/>
              </a:ext>
            </a:extLst>
          </p:cNvPr>
          <p:cNvSpPr>
            <a:spLocks noGrp="1"/>
          </p:cNvSpPr>
          <p:nvPr>
            <p:ph type="title"/>
          </p:nvPr>
        </p:nvSpPr>
        <p:spPr>
          <a:xfrm>
            <a:off x="627016" y="356095"/>
            <a:ext cx="9418320" cy="569664"/>
          </a:xfrm>
        </p:spPr>
        <p:txBody>
          <a:bodyPr/>
          <a:lstStyle/>
          <a:p>
            <a:pPr algn="ctr"/>
            <a:r>
              <a:rPr lang="en-US" dirty="0"/>
              <a:t>Enzi - Deal Snapshot</a:t>
            </a:r>
          </a:p>
        </p:txBody>
      </p:sp>
      <p:sp>
        <p:nvSpPr>
          <p:cNvPr id="6" name="Slide Number Placeholder 5">
            <a:extLst>
              <a:ext uri="{FF2B5EF4-FFF2-40B4-BE49-F238E27FC236}">
                <a16:creationId xmlns:a16="http://schemas.microsoft.com/office/drawing/2014/main" id="{CC0B24E7-28AC-477D-A937-8C5A4C5F3F1C}"/>
              </a:ext>
            </a:extLst>
          </p:cNvPr>
          <p:cNvSpPr>
            <a:spLocks noGrp="1"/>
          </p:cNvSpPr>
          <p:nvPr>
            <p:ph type="sldNum" sz="quarter" idx="37"/>
          </p:nvPr>
        </p:nvSpPr>
        <p:spPr/>
        <p:txBody>
          <a:bodyPr/>
          <a:lstStyle/>
          <a:p>
            <a:fld id="{46A06002-DBCD-4F9B-B425-B14708B98EFB}" type="slidenum">
              <a:rPr lang="en-US" smtClean="0"/>
              <a:pPr/>
              <a:t>20</a:t>
            </a:fld>
            <a:endParaRPr lang="en-US" dirty="0"/>
          </a:p>
        </p:txBody>
      </p:sp>
      <p:graphicFrame>
        <p:nvGraphicFramePr>
          <p:cNvPr id="7" name="Table 7">
            <a:extLst>
              <a:ext uri="{FF2B5EF4-FFF2-40B4-BE49-F238E27FC236}">
                <a16:creationId xmlns:a16="http://schemas.microsoft.com/office/drawing/2014/main" id="{BBDD8038-085E-4DB2-816F-BBB56D14FE83}"/>
              </a:ext>
            </a:extLst>
          </p:cNvPr>
          <p:cNvGraphicFramePr>
            <a:graphicFrameLocks noGrp="1"/>
          </p:cNvGraphicFramePr>
          <p:nvPr>
            <p:extLst>
              <p:ext uri="{D42A27DB-BD31-4B8C-83A1-F6EECF244321}">
                <p14:modId xmlns:p14="http://schemas.microsoft.com/office/powerpoint/2010/main" val="2320036086"/>
              </p:ext>
            </p:extLst>
          </p:nvPr>
        </p:nvGraphicFramePr>
        <p:xfrm>
          <a:off x="1272176" y="1168347"/>
          <a:ext cx="9933484" cy="5094559"/>
        </p:xfrm>
        <a:graphic>
          <a:graphicData uri="http://schemas.openxmlformats.org/drawingml/2006/table">
            <a:tbl>
              <a:tblPr firstRow="1" bandRow="1">
                <a:tableStyleId>{5C22544A-7EE6-4342-B048-85BDC9FD1C3A}</a:tableStyleId>
              </a:tblPr>
              <a:tblGrid>
                <a:gridCol w="4966742">
                  <a:extLst>
                    <a:ext uri="{9D8B030D-6E8A-4147-A177-3AD203B41FA5}">
                      <a16:colId xmlns:a16="http://schemas.microsoft.com/office/drawing/2014/main" val="4036109897"/>
                    </a:ext>
                  </a:extLst>
                </a:gridCol>
                <a:gridCol w="4966742">
                  <a:extLst>
                    <a:ext uri="{9D8B030D-6E8A-4147-A177-3AD203B41FA5}">
                      <a16:colId xmlns:a16="http://schemas.microsoft.com/office/drawing/2014/main" val="2660505788"/>
                    </a:ext>
                  </a:extLst>
                </a:gridCol>
              </a:tblGrid>
              <a:tr h="373202">
                <a:tc>
                  <a:txBody>
                    <a:bodyPr/>
                    <a:lstStyle/>
                    <a:p>
                      <a:r>
                        <a:rPr lang="en-US" dirty="0"/>
                        <a:t>Deal Size</a:t>
                      </a:r>
                    </a:p>
                  </a:txBody>
                  <a:tcPr/>
                </a:tc>
                <a:tc>
                  <a:txBody>
                    <a:bodyPr/>
                    <a:lstStyle/>
                    <a:p>
                      <a:r>
                        <a:rPr lang="en-US" dirty="0"/>
                        <a:t>$50,000</a:t>
                      </a:r>
                    </a:p>
                  </a:txBody>
                  <a:tcPr/>
                </a:tc>
                <a:extLst>
                  <a:ext uri="{0D108BD9-81ED-4DB2-BD59-A6C34878D82A}">
                    <a16:rowId xmlns:a16="http://schemas.microsoft.com/office/drawing/2014/main" val="3114246229"/>
                  </a:ext>
                </a:extLst>
              </a:tr>
              <a:tr h="373202">
                <a:tc>
                  <a:txBody>
                    <a:bodyPr/>
                    <a:lstStyle/>
                    <a:p>
                      <a:r>
                        <a:rPr lang="en-US" dirty="0"/>
                        <a:t>Financing Instrument</a:t>
                      </a:r>
                    </a:p>
                  </a:txBody>
                  <a:tcPr/>
                </a:tc>
                <a:tc>
                  <a:txBody>
                    <a:bodyPr/>
                    <a:lstStyle/>
                    <a:p>
                      <a:r>
                        <a:rPr lang="en-US" dirty="0"/>
                        <a:t>Equity</a:t>
                      </a:r>
                    </a:p>
                  </a:txBody>
                  <a:tcPr/>
                </a:tc>
                <a:extLst>
                  <a:ext uri="{0D108BD9-81ED-4DB2-BD59-A6C34878D82A}">
                    <a16:rowId xmlns:a16="http://schemas.microsoft.com/office/drawing/2014/main" val="3375192699"/>
                  </a:ext>
                </a:extLst>
              </a:tr>
              <a:tr h="373202">
                <a:tc>
                  <a:txBody>
                    <a:bodyPr/>
                    <a:lstStyle/>
                    <a:p>
                      <a:r>
                        <a:rPr lang="en-US" dirty="0"/>
                        <a:t>Villgro Kenya stake in the funding round</a:t>
                      </a:r>
                    </a:p>
                  </a:txBody>
                  <a:tcPr/>
                </a:tc>
                <a:tc>
                  <a:txBody>
                    <a:bodyPr/>
                    <a:lstStyle/>
                    <a:p>
                      <a:r>
                        <a:rPr lang="en-US" dirty="0"/>
                        <a:t>5%</a:t>
                      </a:r>
                    </a:p>
                  </a:txBody>
                  <a:tcPr/>
                </a:tc>
                <a:extLst>
                  <a:ext uri="{0D108BD9-81ED-4DB2-BD59-A6C34878D82A}">
                    <a16:rowId xmlns:a16="http://schemas.microsoft.com/office/drawing/2014/main" val="2446401814"/>
                  </a:ext>
                </a:extLst>
              </a:tr>
              <a:tr h="373202">
                <a:tc>
                  <a:txBody>
                    <a:bodyPr/>
                    <a:lstStyle/>
                    <a:p>
                      <a:r>
                        <a:rPr lang="en-US" dirty="0"/>
                        <a:t>Post money valuation at transaction</a:t>
                      </a:r>
                    </a:p>
                  </a:txBody>
                  <a:tcPr/>
                </a:tc>
                <a:tc>
                  <a:txBody>
                    <a:bodyPr/>
                    <a:lstStyle/>
                    <a:p>
                      <a:r>
                        <a:rPr lang="en-US" dirty="0"/>
                        <a:t>1 million dollars</a:t>
                      </a:r>
                    </a:p>
                  </a:txBody>
                  <a:tcPr/>
                </a:tc>
                <a:extLst>
                  <a:ext uri="{0D108BD9-81ED-4DB2-BD59-A6C34878D82A}">
                    <a16:rowId xmlns:a16="http://schemas.microsoft.com/office/drawing/2014/main" val="2547420307"/>
                  </a:ext>
                </a:extLst>
              </a:tr>
              <a:tr h="373202">
                <a:tc>
                  <a:txBody>
                    <a:bodyPr/>
                    <a:lstStyle/>
                    <a:p>
                      <a:r>
                        <a:rPr lang="en-US" dirty="0"/>
                        <a:t>Current valuation</a:t>
                      </a:r>
                    </a:p>
                  </a:txBody>
                  <a:tcPr/>
                </a:tc>
                <a:tc>
                  <a:txBody>
                    <a:bodyPr/>
                    <a:lstStyle/>
                    <a:p>
                      <a:r>
                        <a:rPr lang="en-US" dirty="0"/>
                        <a:t>$ 3 million</a:t>
                      </a:r>
                    </a:p>
                  </a:txBody>
                  <a:tcPr/>
                </a:tc>
                <a:extLst>
                  <a:ext uri="{0D108BD9-81ED-4DB2-BD59-A6C34878D82A}">
                    <a16:rowId xmlns:a16="http://schemas.microsoft.com/office/drawing/2014/main" val="3799271747"/>
                  </a:ext>
                </a:extLst>
              </a:tr>
              <a:tr h="373202">
                <a:tc>
                  <a:txBody>
                    <a:bodyPr/>
                    <a:lstStyle/>
                    <a:p>
                      <a:r>
                        <a:rPr lang="en-US" dirty="0"/>
                        <a:t>Valuation multiple since investment was made</a:t>
                      </a:r>
                    </a:p>
                  </a:txBody>
                  <a:tcPr/>
                </a:tc>
                <a:tc>
                  <a:txBody>
                    <a:bodyPr/>
                    <a:lstStyle/>
                    <a:p>
                      <a:r>
                        <a:rPr lang="en-US" dirty="0"/>
                        <a:t>3 X</a:t>
                      </a:r>
                    </a:p>
                  </a:txBody>
                  <a:tcPr/>
                </a:tc>
                <a:extLst>
                  <a:ext uri="{0D108BD9-81ED-4DB2-BD59-A6C34878D82A}">
                    <a16:rowId xmlns:a16="http://schemas.microsoft.com/office/drawing/2014/main" val="4111394015"/>
                  </a:ext>
                </a:extLst>
              </a:tr>
              <a:tr h="373202">
                <a:tc>
                  <a:txBody>
                    <a:bodyPr/>
                    <a:lstStyle/>
                    <a:p>
                      <a:r>
                        <a:rPr lang="en-US" dirty="0"/>
                        <a:t>Targeted returns</a:t>
                      </a:r>
                    </a:p>
                  </a:txBody>
                  <a:tcPr/>
                </a:tc>
                <a:tc>
                  <a:txBody>
                    <a:bodyPr/>
                    <a:lstStyle/>
                    <a:p>
                      <a:r>
                        <a:rPr lang="en-US" dirty="0"/>
                        <a:t>21% IRR</a:t>
                      </a:r>
                    </a:p>
                  </a:txBody>
                  <a:tcPr/>
                </a:tc>
                <a:extLst>
                  <a:ext uri="{0D108BD9-81ED-4DB2-BD59-A6C34878D82A}">
                    <a16:rowId xmlns:a16="http://schemas.microsoft.com/office/drawing/2014/main" val="2269529252"/>
                  </a:ext>
                </a:extLst>
              </a:tr>
              <a:tr h="373202">
                <a:tc>
                  <a:txBody>
                    <a:bodyPr/>
                    <a:lstStyle/>
                    <a:p>
                      <a:r>
                        <a:rPr lang="en-US" dirty="0"/>
                        <a:t>Sales traction</a:t>
                      </a:r>
                    </a:p>
                  </a:txBody>
                  <a:tcPr/>
                </a:tc>
                <a:tc>
                  <a:txBody>
                    <a:bodyPr/>
                    <a:lstStyle/>
                    <a:p>
                      <a:r>
                        <a:rPr lang="en-US" dirty="0"/>
                        <a:t>Achieved operational break even with monthly revenues of $2,000 in the brick and motor clinic, while the hailer model has generated over $5,000 in sales during the last pilot stage (last 5 months)</a:t>
                      </a:r>
                    </a:p>
                  </a:txBody>
                  <a:tcPr/>
                </a:tc>
                <a:extLst>
                  <a:ext uri="{0D108BD9-81ED-4DB2-BD59-A6C34878D82A}">
                    <a16:rowId xmlns:a16="http://schemas.microsoft.com/office/drawing/2014/main" val="615323238"/>
                  </a:ext>
                </a:extLst>
              </a:tr>
              <a:tr h="920223">
                <a:tc>
                  <a:txBody>
                    <a:bodyPr/>
                    <a:lstStyle/>
                    <a:p>
                      <a:r>
                        <a:rPr lang="en-US" dirty="0"/>
                        <a:t>Impact numbers</a:t>
                      </a:r>
                    </a:p>
                  </a:txBody>
                  <a:tcPr/>
                </a:tc>
                <a:tc>
                  <a:txBody>
                    <a:bodyPr/>
                    <a:lstStyle/>
                    <a:p>
                      <a:r>
                        <a:rPr lang="en-US" dirty="0"/>
                        <a:t>Increased access to care to over 4,700 patients mostly women and children</a:t>
                      </a:r>
                    </a:p>
                  </a:txBody>
                  <a:tcPr/>
                </a:tc>
                <a:extLst>
                  <a:ext uri="{0D108BD9-81ED-4DB2-BD59-A6C34878D82A}">
                    <a16:rowId xmlns:a16="http://schemas.microsoft.com/office/drawing/2014/main" val="2146452082"/>
                  </a:ext>
                </a:extLst>
              </a:tr>
              <a:tr h="373202">
                <a:tc>
                  <a:txBody>
                    <a:bodyPr/>
                    <a:lstStyle/>
                    <a:p>
                      <a:r>
                        <a:rPr lang="en-US" dirty="0"/>
                        <a:t>Targeted exit date</a:t>
                      </a:r>
                    </a:p>
                  </a:txBody>
                  <a:tcPr/>
                </a:tc>
                <a:tc>
                  <a:txBody>
                    <a:bodyPr/>
                    <a:lstStyle/>
                    <a:p>
                      <a:r>
                        <a:rPr lang="en-US" dirty="0"/>
                        <a:t>Next funding round (post series A)</a:t>
                      </a:r>
                    </a:p>
                  </a:txBody>
                  <a:tcPr/>
                </a:tc>
                <a:extLst>
                  <a:ext uri="{0D108BD9-81ED-4DB2-BD59-A6C34878D82A}">
                    <a16:rowId xmlns:a16="http://schemas.microsoft.com/office/drawing/2014/main" val="1811499455"/>
                  </a:ext>
                </a:extLst>
              </a:tr>
            </a:tbl>
          </a:graphicData>
        </a:graphic>
      </p:graphicFrame>
    </p:spTree>
    <p:extLst>
      <p:ext uri="{BB962C8B-B14F-4D97-AF65-F5344CB8AC3E}">
        <p14:creationId xmlns:p14="http://schemas.microsoft.com/office/powerpoint/2010/main" val="4189558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5D87CECC-3C9D-4641-A5D0-C82FDE96F60E}"/>
              </a:ext>
            </a:extLst>
          </p:cNvPr>
          <p:cNvSpPr>
            <a:spLocks noGrp="1"/>
          </p:cNvSpPr>
          <p:nvPr>
            <p:ph type="body" sz="quarter" idx="11"/>
          </p:nvPr>
        </p:nvSpPr>
        <p:spPr>
          <a:xfrm>
            <a:off x="5500914" y="1600199"/>
            <a:ext cx="6081485" cy="3706587"/>
          </a:xfrm>
          <a:solidFill>
            <a:schemeClr val="bg1">
              <a:lumMod val="95000"/>
            </a:schemeClr>
          </a:solidFill>
        </p:spPr>
        <p:txBody>
          <a:bodyPr>
            <a:noAutofit/>
          </a:bodyPr>
          <a:lstStyle/>
          <a:p>
            <a:pPr marL="285750" indent="-285750">
              <a:lnSpc>
                <a:spcPct val="100000"/>
              </a:lnSpc>
              <a:spcBef>
                <a:spcPts val="0"/>
              </a:spcBef>
              <a:spcAft>
                <a:spcPts val="800"/>
              </a:spcAft>
              <a:buFont typeface="Arial" panose="020B0604020202020204" pitchFamily="34" charset="0"/>
              <a:buChar char="•"/>
            </a:pPr>
            <a:r>
              <a:rPr lang="en-US" sz="1600" dirty="0" err="1"/>
              <a:t>Ilara</a:t>
            </a:r>
            <a:r>
              <a:rPr lang="en-US" sz="1600" dirty="0"/>
              <a:t> Health </a:t>
            </a:r>
            <a:r>
              <a:rPr lang="en-US" sz="1600" b="0" dirty="0"/>
              <a:t>(https://www.ilarahealth.com/) addresses the lack of </a:t>
            </a:r>
            <a:r>
              <a:rPr lang="en-US" sz="1600" dirty="0">
                <a:solidFill>
                  <a:srgbClr val="00B050"/>
                </a:solidFill>
              </a:rPr>
              <a:t>accessible and accurate diagnostics</a:t>
            </a:r>
            <a:r>
              <a:rPr lang="en-US" sz="1600" dirty="0"/>
              <a:t> </a:t>
            </a:r>
            <a:r>
              <a:rPr lang="en-US" sz="1600" b="0" dirty="0"/>
              <a:t>across sub-Saharan Africa. </a:t>
            </a:r>
          </a:p>
          <a:p>
            <a:pPr marL="285750" indent="-285750">
              <a:lnSpc>
                <a:spcPct val="100000"/>
              </a:lnSpc>
              <a:spcBef>
                <a:spcPts val="0"/>
              </a:spcBef>
              <a:spcAft>
                <a:spcPts val="800"/>
              </a:spcAft>
              <a:buFont typeface="Arial" panose="020B0604020202020204" pitchFamily="34" charset="0"/>
              <a:buChar char="•"/>
            </a:pPr>
            <a:r>
              <a:rPr lang="en-US" sz="1600" b="0" dirty="0"/>
              <a:t>They partner with high quality, regulatory-approved (FDA and CE) medical device manufacturers that use new technologies to achieve substantial </a:t>
            </a:r>
            <a:r>
              <a:rPr lang="en-US" sz="1600" dirty="0">
                <a:solidFill>
                  <a:srgbClr val="00B050"/>
                </a:solidFill>
              </a:rPr>
              <a:t>cost reductions in equipment</a:t>
            </a:r>
            <a:r>
              <a:rPr lang="en-US" sz="1600" dirty="0"/>
              <a:t> </a:t>
            </a:r>
            <a:r>
              <a:rPr lang="en-US" sz="1600" b="0" dirty="0"/>
              <a:t>for primary care clinics.</a:t>
            </a:r>
          </a:p>
          <a:p>
            <a:pPr marL="285750" indent="-285750">
              <a:lnSpc>
                <a:spcPct val="100000"/>
              </a:lnSpc>
              <a:spcBef>
                <a:spcPts val="0"/>
              </a:spcBef>
              <a:spcAft>
                <a:spcPts val="800"/>
              </a:spcAft>
              <a:buFont typeface="Arial" panose="020B0604020202020204" pitchFamily="34" charset="0"/>
              <a:buChar char="•"/>
            </a:pPr>
            <a:r>
              <a:rPr lang="en-US" sz="1600" b="0" dirty="0"/>
              <a:t> This includes equipment for </a:t>
            </a:r>
            <a:r>
              <a:rPr lang="en-US" sz="1600" dirty="0">
                <a:solidFill>
                  <a:srgbClr val="00B050"/>
                </a:solidFill>
              </a:rPr>
              <a:t>blood testing, ultrasound and ECG.  </a:t>
            </a:r>
          </a:p>
          <a:p>
            <a:pPr marL="285750" indent="-285750">
              <a:lnSpc>
                <a:spcPct val="100000"/>
              </a:lnSpc>
              <a:spcBef>
                <a:spcPts val="0"/>
              </a:spcBef>
              <a:spcAft>
                <a:spcPts val="800"/>
              </a:spcAft>
              <a:buFont typeface="Arial" panose="020B0604020202020204" pitchFamily="34" charset="0"/>
              <a:buChar char="•"/>
            </a:pPr>
            <a:r>
              <a:rPr lang="en-US" sz="1600" b="0" dirty="0"/>
              <a:t>They offer the devices to small clinics and hospitals on a </a:t>
            </a:r>
            <a:r>
              <a:rPr lang="en-US" sz="1600" dirty="0">
                <a:solidFill>
                  <a:srgbClr val="00B050"/>
                </a:solidFill>
              </a:rPr>
              <a:t>lease-to-own model</a:t>
            </a:r>
          </a:p>
        </p:txBody>
      </p:sp>
      <p:sp>
        <p:nvSpPr>
          <p:cNvPr id="28" name="Text Placeholder 27">
            <a:extLst>
              <a:ext uri="{FF2B5EF4-FFF2-40B4-BE49-F238E27FC236}">
                <a16:creationId xmlns:a16="http://schemas.microsoft.com/office/drawing/2014/main" id="{BDE8ABF9-F906-491D-B484-998D17E08785}"/>
              </a:ext>
            </a:extLst>
          </p:cNvPr>
          <p:cNvSpPr>
            <a:spLocks noGrp="1"/>
          </p:cNvSpPr>
          <p:nvPr>
            <p:ph type="body" sz="quarter" idx="13"/>
          </p:nvPr>
        </p:nvSpPr>
        <p:spPr/>
        <p:txBody>
          <a:bodyPr/>
          <a:lstStyle/>
          <a:p>
            <a:endParaRPr lang="en-US" dirty="0"/>
          </a:p>
        </p:txBody>
      </p:sp>
      <p:sp>
        <p:nvSpPr>
          <p:cNvPr id="18" name="Title 17">
            <a:extLst>
              <a:ext uri="{FF2B5EF4-FFF2-40B4-BE49-F238E27FC236}">
                <a16:creationId xmlns:a16="http://schemas.microsoft.com/office/drawing/2014/main" id="{B321CD9E-EFD9-4C19-85D5-7F390AE58A89}"/>
              </a:ext>
            </a:extLst>
          </p:cNvPr>
          <p:cNvSpPr>
            <a:spLocks noGrp="1"/>
          </p:cNvSpPr>
          <p:nvPr>
            <p:ph type="title"/>
          </p:nvPr>
        </p:nvSpPr>
        <p:spPr/>
        <p:txBody>
          <a:bodyPr/>
          <a:lstStyle/>
          <a:p>
            <a:r>
              <a:rPr lang="en-US" dirty="0" err="1"/>
              <a:t>Illara</a:t>
            </a:r>
            <a:r>
              <a:rPr lang="en-US" dirty="0"/>
              <a:t> Health</a:t>
            </a:r>
          </a:p>
        </p:txBody>
      </p:sp>
      <p:sp>
        <p:nvSpPr>
          <p:cNvPr id="6" name="Slide Number Placeholder 5">
            <a:extLst>
              <a:ext uri="{FF2B5EF4-FFF2-40B4-BE49-F238E27FC236}">
                <a16:creationId xmlns:a16="http://schemas.microsoft.com/office/drawing/2014/main" id="{B6698ADA-28BA-44E5-92DD-7F060D0ACAA0}"/>
              </a:ext>
            </a:extLst>
          </p:cNvPr>
          <p:cNvSpPr>
            <a:spLocks noGrp="1"/>
          </p:cNvSpPr>
          <p:nvPr>
            <p:ph type="sldNum" sz="quarter" idx="37"/>
          </p:nvPr>
        </p:nvSpPr>
        <p:spPr/>
        <p:txBody>
          <a:bodyPr/>
          <a:lstStyle/>
          <a:p>
            <a:fld id="{46A06002-DBCD-4F9B-B425-B14708B98EFB}" type="slidenum">
              <a:rPr lang="en-US" smtClean="0"/>
              <a:pPr/>
              <a:t>21</a:t>
            </a:fld>
            <a:endParaRPr lang="en-US" dirty="0"/>
          </a:p>
        </p:txBody>
      </p:sp>
      <p:pic>
        <p:nvPicPr>
          <p:cNvPr id="7" name="Picture 6" descr="A picture containing refrigerator&#10;&#10;Description automatically generated">
            <a:extLst>
              <a:ext uri="{FF2B5EF4-FFF2-40B4-BE49-F238E27FC236}">
                <a16:creationId xmlns:a16="http://schemas.microsoft.com/office/drawing/2014/main" id="{1CAD74F2-F053-4A94-AE85-9C592782D0A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657566"/>
            <a:ext cx="5451924" cy="3147293"/>
          </a:xfrm>
          <a:prstGeom prst="rect">
            <a:avLst/>
          </a:prstGeom>
        </p:spPr>
      </p:pic>
    </p:spTree>
    <p:extLst>
      <p:ext uri="{BB962C8B-B14F-4D97-AF65-F5344CB8AC3E}">
        <p14:creationId xmlns:p14="http://schemas.microsoft.com/office/powerpoint/2010/main" val="221940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BBBF3D-769D-4E7F-918A-DC7045BADD5D}"/>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818B97A9-EFA4-4D03-AFC0-3857F5B61BBE}"/>
              </a:ext>
            </a:extLst>
          </p:cNvPr>
          <p:cNvSpPr>
            <a:spLocks noGrp="1"/>
          </p:cNvSpPr>
          <p:nvPr>
            <p:ph type="title"/>
          </p:nvPr>
        </p:nvSpPr>
        <p:spPr>
          <a:xfrm>
            <a:off x="627016" y="356095"/>
            <a:ext cx="9418320" cy="569664"/>
          </a:xfrm>
        </p:spPr>
        <p:txBody>
          <a:bodyPr/>
          <a:lstStyle/>
          <a:p>
            <a:pPr algn="ctr"/>
            <a:r>
              <a:rPr lang="en-US" dirty="0" err="1"/>
              <a:t>Ilara</a:t>
            </a:r>
            <a:r>
              <a:rPr lang="en-US" dirty="0"/>
              <a:t> Health - Deal Snapshot</a:t>
            </a:r>
          </a:p>
        </p:txBody>
      </p:sp>
      <p:sp>
        <p:nvSpPr>
          <p:cNvPr id="6" name="Slide Number Placeholder 5">
            <a:extLst>
              <a:ext uri="{FF2B5EF4-FFF2-40B4-BE49-F238E27FC236}">
                <a16:creationId xmlns:a16="http://schemas.microsoft.com/office/drawing/2014/main" id="{CC0B24E7-28AC-477D-A937-8C5A4C5F3F1C}"/>
              </a:ext>
            </a:extLst>
          </p:cNvPr>
          <p:cNvSpPr>
            <a:spLocks noGrp="1"/>
          </p:cNvSpPr>
          <p:nvPr>
            <p:ph type="sldNum" sz="quarter" idx="37"/>
          </p:nvPr>
        </p:nvSpPr>
        <p:spPr/>
        <p:txBody>
          <a:bodyPr/>
          <a:lstStyle/>
          <a:p>
            <a:fld id="{46A06002-DBCD-4F9B-B425-B14708B98EFB}" type="slidenum">
              <a:rPr lang="en-US" smtClean="0"/>
              <a:pPr/>
              <a:t>22</a:t>
            </a:fld>
            <a:endParaRPr lang="en-US" dirty="0"/>
          </a:p>
        </p:txBody>
      </p:sp>
      <p:graphicFrame>
        <p:nvGraphicFramePr>
          <p:cNvPr id="7" name="Table 7">
            <a:extLst>
              <a:ext uri="{FF2B5EF4-FFF2-40B4-BE49-F238E27FC236}">
                <a16:creationId xmlns:a16="http://schemas.microsoft.com/office/drawing/2014/main" id="{BBDD8038-085E-4DB2-816F-BBB56D14FE83}"/>
              </a:ext>
            </a:extLst>
          </p:cNvPr>
          <p:cNvGraphicFramePr>
            <a:graphicFrameLocks noGrp="1"/>
          </p:cNvGraphicFramePr>
          <p:nvPr>
            <p:extLst>
              <p:ext uri="{D42A27DB-BD31-4B8C-83A1-F6EECF244321}">
                <p14:modId xmlns:p14="http://schemas.microsoft.com/office/powerpoint/2010/main" val="1448540563"/>
              </p:ext>
            </p:extLst>
          </p:nvPr>
        </p:nvGraphicFramePr>
        <p:xfrm>
          <a:off x="1272175" y="1168347"/>
          <a:ext cx="10096500" cy="4974970"/>
        </p:xfrm>
        <a:graphic>
          <a:graphicData uri="http://schemas.openxmlformats.org/drawingml/2006/table">
            <a:tbl>
              <a:tblPr firstRow="1" bandRow="1">
                <a:tableStyleId>{5C22544A-7EE6-4342-B048-85BDC9FD1C3A}</a:tableStyleId>
              </a:tblPr>
              <a:tblGrid>
                <a:gridCol w="4929177">
                  <a:extLst>
                    <a:ext uri="{9D8B030D-6E8A-4147-A177-3AD203B41FA5}">
                      <a16:colId xmlns:a16="http://schemas.microsoft.com/office/drawing/2014/main" val="4036109897"/>
                    </a:ext>
                  </a:extLst>
                </a:gridCol>
                <a:gridCol w="5167323">
                  <a:extLst>
                    <a:ext uri="{9D8B030D-6E8A-4147-A177-3AD203B41FA5}">
                      <a16:colId xmlns:a16="http://schemas.microsoft.com/office/drawing/2014/main" val="2660505788"/>
                    </a:ext>
                  </a:extLst>
                </a:gridCol>
              </a:tblGrid>
              <a:tr h="373202">
                <a:tc>
                  <a:txBody>
                    <a:bodyPr/>
                    <a:lstStyle/>
                    <a:p>
                      <a:r>
                        <a:rPr lang="en-US" dirty="0"/>
                        <a:t>Deal Size</a:t>
                      </a:r>
                    </a:p>
                  </a:txBody>
                  <a:tcPr/>
                </a:tc>
                <a:tc>
                  <a:txBody>
                    <a:bodyPr/>
                    <a:lstStyle/>
                    <a:p>
                      <a:r>
                        <a:rPr lang="en-US" dirty="0"/>
                        <a:t>$50,000</a:t>
                      </a:r>
                    </a:p>
                  </a:txBody>
                  <a:tcPr/>
                </a:tc>
                <a:extLst>
                  <a:ext uri="{0D108BD9-81ED-4DB2-BD59-A6C34878D82A}">
                    <a16:rowId xmlns:a16="http://schemas.microsoft.com/office/drawing/2014/main" val="3114246229"/>
                  </a:ext>
                </a:extLst>
              </a:tr>
              <a:tr h="373202">
                <a:tc>
                  <a:txBody>
                    <a:bodyPr/>
                    <a:lstStyle/>
                    <a:p>
                      <a:r>
                        <a:rPr lang="en-US" dirty="0"/>
                        <a:t>Financing Instrument</a:t>
                      </a:r>
                    </a:p>
                  </a:txBody>
                  <a:tcPr/>
                </a:tc>
                <a:tc>
                  <a:txBody>
                    <a:bodyPr/>
                    <a:lstStyle/>
                    <a:p>
                      <a:r>
                        <a:rPr lang="en-US" dirty="0"/>
                        <a:t>SAFE</a:t>
                      </a:r>
                    </a:p>
                  </a:txBody>
                  <a:tcPr/>
                </a:tc>
                <a:extLst>
                  <a:ext uri="{0D108BD9-81ED-4DB2-BD59-A6C34878D82A}">
                    <a16:rowId xmlns:a16="http://schemas.microsoft.com/office/drawing/2014/main" val="3375192699"/>
                  </a:ext>
                </a:extLst>
              </a:tr>
              <a:tr h="373202">
                <a:tc>
                  <a:txBody>
                    <a:bodyPr/>
                    <a:lstStyle/>
                    <a:p>
                      <a:r>
                        <a:rPr lang="en-US" dirty="0"/>
                        <a:t>Investment terms</a:t>
                      </a:r>
                    </a:p>
                  </a:txBody>
                  <a:tcPr/>
                </a:tc>
                <a:tc>
                  <a:txBody>
                    <a:bodyPr/>
                    <a:lstStyle/>
                    <a:p>
                      <a:r>
                        <a:rPr lang="en-US" dirty="0"/>
                        <a:t>$50,000 at post money valuation cap of $4 million dollars</a:t>
                      </a:r>
                    </a:p>
                  </a:txBody>
                  <a:tcPr/>
                </a:tc>
                <a:extLst>
                  <a:ext uri="{0D108BD9-81ED-4DB2-BD59-A6C34878D82A}">
                    <a16:rowId xmlns:a16="http://schemas.microsoft.com/office/drawing/2014/main" val="966495188"/>
                  </a:ext>
                </a:extLst>
              </a:tr>
              <a:tr h="373202">
                <a:tc>
                  <a:txBody>
                    <a:bodyPr/>
                    <a:lstStyle/>
                    <a:p>
                      <a:r>
                        <a:rPr lang="en-US" dirty="0"/>
                        <a:t>Next round valuation</a:t>
                      </a:r>
                    </a:p>
                  </a:txBody>
                  <a:tcPr/>
                </a:tc>
                <a:tc>
                  <a:txBody>
                    <a:bodyPr/>
                    <a:lstStyle/>
                    <a:p>
                      <a:r>
                        <a:rPr lang="en-US" sz="1800" kern="1200" dirty="0">
                          <a:solidFill>
                            <a:schemeClr val="dk1"/>
                          </a:solidFill>
                          <a:effectLst/>
                          <a:latin typeface="+mn-lt"/>
                          <a:ea typeface="+mn-ea"/>
                          <a:cs typeface="+mn-cs"/>
                        </a:rPr>
                        <a:t>Current raising a series A ( $3 to $4mn) priced round at $8mn valuation</a:t>
                      </a:r>
                      <a:endParaRPr lang="en-US" dirty="0"/>
                    </a:p>
                  </a:txBody>
                  <a:tcPr/>
                </a:tc>
                <a:extLst>
                  <a:ext uri="{0D108BD9-81ED-4DB2-BD59-A6C34878D82A}">
                    <a16:rowId xmlns:a16="http://schemas.microsoft.com/office/drawing/2014/main" val="3363012976"/>
                  </a:ext>
                </a:extLst>
              </a:tr>
              <a:tr h="373202">
                <a:tc>
                  <a:txBody>
                    <a:bodyPr/>
                    <a:lstStyle/>
                    <a:p>
                      <a:r>
                        <a:rPr lang="en-US" dirty="0"/>
                        <a:t>Valuation multiple since investment was made</a:t>
                      </a:r>
                    </a:p>
                  </a:txBody>
                  <a:tcPr/>
                </a:tc>
                <a:tc>
                  <a:txBody>
                    <a:bodyPr/>
                    <a:lstStyle/>
                    <a:p>
                      <a:r>
                        <a:rPr lang="en-US" dirty="0"/>
                        <a:t>2X</a:t>
                      </a:r>
                    </a:p>
                  </a:txBody>
                  <a:tcPr/>
                </a:tc>
                <a:extLst>
                  <a:ext uri="{0D108BD9-81ED-4DB2-BD59-A6C34878D82A}">
                    <a16:rowId xmlns:a16="http://schemas.microsoft.com/office/drawing/2014/main" val="4111394015"/>
                  </a:ext>
                </a:extLst>
              </a:tr>
              <a:tr h="373202">
                <a:tc>
                  <a:txBody>
                    <a:bodyPr/>
                    <a:lstStyle/>
                    <a:p>
                      <a:r>
                        <a:rPr lang="en-US" dirty="0"/>
                        <a:t>Targeted returns</a:t>
                      </a:r>
                    </a:p>
                  </a:txBody>
                  <a:tcPr/>
                </a:tc>
                <a:tc>
                  <a:txBody>
                    <a:bodyPr/>
                    <a:lstStyle/>
                    <a:p>
                      <a:r>
                        <a:rPr lang="en-US" dirty="0"/>
                        <a:t>TBD</a:t>
                      </a:r>
                    </a:p>
                  </a:txBody>
                  <a:tcPr/>
                </a:tc>
                <a:extLst>
                  <a:ext uri="{0D108BD9-81ED-4DB2-BD59-A6C34878D82A}">
                    <a16:rowId xmlns:a16="http://schemas.microsoft.com/office/drawing/2014/main" val="2269529252"/>
                  </a:ext>
                </a:extLst>
              </a:tr>
              <a:tr h="373202">
                <a:tc>
                  <a:txBody>
                    <a:bodyPr/>
                    <a:lstStyle/>
                    <a:p>
                      <a:r>
                        <a:rPr lang="en-US" dirty="0"/>
                        <a:t>Sales traction</a:t>
                      </a:r>
                    </a:p>
                  </a:txBody>
                  <a:tcPr/>
                </a:tc>
                <a:tc>
                  <a:txBody>
                    <a:bodyPr/>
                    <a:lstStyle/>
                    <a:p>
                      <a:r>
                        <a:rPr lang="en-US" dirty="0"/>
                        <a:t>Grown to over 80 clinics with monthly recurring revenues of ~ $200 per clinic.</a:t>
                      </a:r>
                    </a:p>
                  </a:txBody>
                  <a:tcPr/>
                </a:tc>
                <a:extLst>
                  <a:ext uri="{0D108BD9-81ED-4DB2-BD59-A6C34878D82A}">
                    <a16:rowId xmlns:a16="http://schemas.microsoft.com/office/drawing/2014/main" val="615323238"/>
                  </a:ext>
                </a:extLst>
              </a:tr>
              <a:tr h="920223">
                <a:tc>
                  <a:txBody>
                    <a:bodyPr/>
                    <a:lstStyle/>
                    <a:p>
                      <a:r>
                        <a:rPr lang="en-US" dirty="0"/>
                        <a:t>Impact numbers</a:t>
                      </a:r>
                    </a:p>
                  </a:txBody>
                  <a:tcPr/>
                </a:tc>
                <a:tc>
                  <a:txBody>
                    <a:bodyPr/>
                    <a:lstStyle/>
                    <a:p>
                      <a:r>
                        <a:rPr lang="en-US" dirty="0"/>
                        <a:t>54 jobs created </a:t>
                      </a:r>
                    </a:p>
                    <a:p>
                      <a:r>
                        <a:rPr lang="en-US" dirty="0"/>
                        <a:t>Access to affordable diagnostics for over 1000 beneficiaries</a:t>
                      </a:r>
                    </a:p>
                    <a:p>
                      <a:r>
                        <a:rPr lang="en-US" dirty="0"/>
                        <a:t>Enabled over 80 clinics to improve quality of care</a:t>
                      </a:r>
                    </a:p>
                  </a:txBody>
                  <a:tcPr/>
                </a:tc>
                <a:extLst>
                  <a:ext uri="{0D108BD9-81ED-4DB2-BD59-A6C34878D82A}">
                    <a16:rowId xmlns:a16="http://schemas.microsoft.com/office/drawing/2014/main" val="2146452082"/>
                  </a:ext>
                </a:extLst>
              </a:tr>
              <a:tr h="373202">
                <a:tc>
                  <a:txBody>
                    <a:bodyPr/>
                    <a:lstStyle/>
                    <a:p>
                      <a:r>
                        <a:rPr lang="en-US" dirty="0"/>
                        <a:t>Targeted exit date</a:t>
                      </a:r>
                    </a:p>
                  </a:txBody>
                  <a:tcPr/>
                </a:tc>
                <a:tc>
                  <a:txBody>
                    <a:bodyPr/>
                    <a:lstStyle/>
                    <a:p>
                      <a:r>
                        <a:rPr lang="en-US" dirty="0"/>
                        <a:t>Series B</a:t>
                      </a:r>
                    </a:p>
                  </a:txBody>
                  <a:tcPr/>
                </a:tc>
                <a:extLst>
                  <a:ext uri="{0D108BD9-81ED-4DB2-BD59-A6C34878D82A}">
                    <a16:rowId xmlns:a16="http://schemas.microsoft.com/office/drawing/2014/main" val="1811499455"/>
                  </a:ext>
                </a:extLst>
              </a:tr>
            </a:tbl>
          </a:graphicData>
        </a:graphic>
      </p:graphicFrame>
    </p:spTree>
    <p:extLst>
      <p:ext uri="{BB962C8B-B14F-4D97-AF65-F5344CB8AC3E}">
        <p14:creationId xmlns:p14="http://schemas.microsoft.com/office/powerpoint/2010/main" val="3489270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000" dirty="0">
                <a:solidFill>
                  <a:schemeClr val="accent4"/>
                </a:solidFill>
              </a:rPr>
              <a:t>Annex II: </a:t>
            </a:r>
            <a:r>
              <a:rPr lang="en-US" sz="3000" dirty="0">
                <a:solidFill>
                  <a:schemeClr val="accent3"/>
                </a:solidFill>
              </a:rPr>
              <a:t>Comparing PE/VC with PCV</a:t>
            </a:r>
          </a:p>
        </p:txBody>
      </p:sp>
      <p:sp>
        <p:nvSpPr>
          <p:cNvPr id="3" name="Slide Number Placeholder 2">
            <a:extLst>
              <a:ext uri="{FF2B5EF4-FFF2-40B4-BE49-F238E27FC236}">
                <a16:creationId xmlns:a16="http://schemas.microsoft.com/office/drawing/2014/main" id="{ECB24AE2-88FF-41DA-A8EC-80109179A776}"/>
              </a:ext>
            </a:extLst>
          </p:cNvPr>
          <p:cNvSpPr>
            <a:spLocks noGrp="1"/>
          </p:cNvSpPr>
          <p:nvPr>
            <p:ph type="sldNum" sz="quarter" idx="10"/>
          </p:nvPr>
        </p:nvSpPr>
        <p:spPr/>
        <p:txBody>
          <a:bodyPr/>
          <a:lstStyle/>
          <a:p>
            <a:fld id="{2BACDCFC-418C-4B2A-BB7C-0FB1442CF98A}" type="slidenum">
              <a:rPr lang="x-none" smtClean="0"/>
              <a:t>23</a:t>
            </a:fld>
            <a:endParaRPr lang="x-none"/>
          </a:p>
        </p:txBody>
      </p:sp>
      <p:graphicFrame>
        <p:nvGraphicFramePr>
          <p:cNvPr id="4" name="Table 3"/>
          <p:cNvGraphicFramePr>
            <a:graphicFrameLocks noGrp="1"/>
          </p:cNvGraphicFramePr>
          <p:nvPr>
            <p:extLst>
              <p:ext uri="{D42A27DB-BD31-4B8C-83A1-F6EECF244321}">
                <p14:modId xmlns:p14="http://schemas.microsoft.com/office/powerpoint/2010/main" val="2184139937"/>
              </p:ext>
            </p:extLst>
          </p:nvPr>
        </p:nvGraphicFramePr>
        <p:xfrm>
          <a:off x="746449" y="1308398"/>
          <a:ext cx="10818537" cy="3664818"/>
        </p:xfrm>
        <a:graphic>
          <a:graphicData uri="http://schemas.openxmlformats.org/drawingml/2006/table">
            <a:tbl>
              <a:tblPr firstRow="1" bandRow="1">
                <a:tableStyleId>{2D5ABB26-0587-4C30-8999-92F81FD0307C}</a:tableStyleId>
              </a:tblPr>
              <a:tblGrid>
                <a:gridCol w="2779073">
                  <a:extLst>
                    <a:ext uri="{9D8B030D-6E8A-4147-A177-3AD203B41FA5}">
                      <a16:colId xmlns:a16="http://schemas.microsoft.com/office/drawing/2014/main" val="20000"/>
                    </a:ext>
                  </a:extLst>
                </a:gridCol>
                <a:gridCol w="4069358">
                  <a:extLst>
                    <a:ext uri="{9D8B030D-6E8A-4147-A177-3AD203B41FA5}">
                      <a16:colId xmlns:a16="http://schemas.microsoft.com/office/drawing/2014/main" val="20001"/>
                    </a:ext>
                  </a:extLst>
                </a:gridCol>
                <a:gridCol w="3970106">
                  <a:extLst>
                    <a:ext uri="{9D8B030D-6E8A-4147-A177-3AD203B41FA5}">
                      <a16:colId xmlns:a16="http://schemas.microsoft.com/office/drawing/2014/main" val="20002"/>
                    </a:ext>
                  </a:extLst>
                </a:gridCol>
              </a:tblGrid>
              <a:tr h="679022">
                <a:tc>
                  <a:txBody>
                    <a:bodyPr/>
                    <a:lstStyle/>
                    <a:p>
                      <a:endParaRPr lang="en-US" sz="1600" b="1" dirty="0">
                        <a:solidFill>
                          <a:schemeClr val="bg1"/>
                        </a:solidFill>
                        <a:latin typeface="+mn-lt"/>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600" b="1" dirty="0">
                          <a:solidFill>
                            <a:schemeClr val="bg1"/>
                          </a:solidFill>
                        </a:rPr>
                        <a:t>Private</a:t>
                      </a:r>
                      <a:r>
                        <a:rPr lang="en-US" sz="1600" b="1" baseline="0" dirty="0">
                          <a:solidFill>
                            <a:schemeClr val="bg1"/>
                          </a:solidFill>
                        </a:rPr>
                        <a:t> Equity (AND/OR Typical Venture Capital Funds)</a:t>
                      </a:r>
                      <a:endParaRPr lang="en-US" sz="1600" b="1" dirty="0">
                        <a:solidFill>
                          <a:schemeClr val="bg1"/>
                        </a:solidFill>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1600" b="1" dirty="0">
                          <a:solidFill>
                            <a:schemeClr val="bg1"/>
                          </a:solidFill>
                        </a:rPr>
                        <a:t>Permanent</a:t>
                      </a:r>
                      <a:r>
                        <a:rPr lang="en-US" sz="1600" b="1" baseline="0" dirty="0">
                          <a:solidFill>
                            <a:schemeClr val="bg1"/>
                          </a:solidFill>
                        </a:rPr>
                        <a:t> Capital (Evergreen) Structures</a:t>
                      </a:r>
                      <a:endParaRPr lang="en-US" sz="1600" b="1" dirty="0">
                        <a:solidFill>
                          <a:schemeClr val="bg1"/>
                        </a:solidFill>
                        <a:latin typeface="+mn-lt"/>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681135">
                <a:tc>
                  <a:txBody>
                    <a:bodyPr/>
                    <a:lstStyle/>
                    <a:p>
                      <a:r>
                        <a:rPr lang="en-US" sz="1600" dirty="0"/>
                        <a:t>Fundraising Period</a:t>
                      </a:r>
                      <a:endParaRPr lang="en-US" sz="16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600" dirty="0"/>
                        <a:t>12-18 months, after which no further commitments are sough</a:t>
                      </a:r>
                      <a:endParaRPr lang="en-US" sz="16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600" dirty="0"/>
                        <a:t>May fundraise either on an on-going basis or in several rounds</a:t>
                      </a:r>
                      <a:endParaRPr lang="en-US" sz="16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1"/>
                  </a:ext>
                </a:extLst>
              </a:tr>
              <a:tr h="709127">
                <a:tc>
                  <a:txBody>
                    <a:bodyPr/>
                    <a:lstStyle/>
                    <a:p>
                      <a:r>
                        <a:rPr lang="en-US" sz="1600" dirty="0"/>
                        <a:t>Life Cycle</a:t>
                      </a:r>
                      <a:endParaRPr lang="en-US" sz="1600" dirty="0">
                        <a:latin typeface="+mn-lt"/>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600" dirty="0"/>
                        <a:t>Limited – typically 5 to 10 years with 1- or 2-year extensions</a:t>
                      </a:r>
                      <a:endParaRPr lang="en-US" sz="1600" dirty="0">
                        <a:latin typeface="+mn-lt"/>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600" dirty="0"/>
                        <a:t>Indefinite</a:t>
                      </a:r>
                      <a:endParaRPr lang="en-US" sz="1600" dirty="0">
                        <a:latin typeface="+mn-lt"/>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2"/>
                  </a:ext>
                </a:extLst>
              </a:tr>
              <a:tr h="726854">
                <a:tc>
                  <a:txBody>
                    <a:bodyPr/>
                    <a:lstStyle/>
                    <a:p>
                      <a:r>
                        <a:rPr lang="en-US" sz="1600" dirty="0"/>
                        <a:t>Proceeds</a:t>
                      </a:r>
                      <a:endParaRPr lang="en-US" sz="1600" dirty="0">
                        <a:latin typeface="+mn-lt"/>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600" dirty="0"/>
                        <a:t>Distribute realized proceeds using waterfall method</a:t>
                      </a:r>
                      <a:endParaRPr lang="en-US" sz="1600" dirty="0">
                        <a:latin typeface="+mn-lt"/>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600" dirty="0"/>
                        <a:t>Flexibility to reinvest some or all proceeds into future projects</a:t>
                      </a:r>
                      <a:endParaRPr lang="en-US" sz="1600" dirty="0">
                        <a:latin typeface="+mn-lt"/>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3"/>
                  </a:ext>
                </a:extLst>
              </a:tr>
              <a:tr h="868680">
                <a:tc>
                  <a:txBody>
                    <a:bodyPr/>
                    <a:lstStyle/>
                    <a:p>
                      <a:r>
                        <a:rPr lang="en-US" sz="1600" dirty="0"/>
                        <a:t>Redemption</a:t>
                      </a:r>
                      <a:r>
                        <a:rPr lang="en-US" sz="1600" baseline="0" dirty="0"/>
                        <a:t> Rights</a:t>
                      </a:r>
                      <a:endParaRPr lang="en-US" sz="1600" dirty="0">
                        <a:latin typeface="+mn-lt"/>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Will not usually contain redemption rights</a:t>
                      </a:r>
                      <a:endParaRPr lang="en-US" sz="1600" dirty="0">
                        <a:latin typeface="+mn-lt"/>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May allow investors (often restricted) rights to redeem their interests or at least to achieve liquidity</a:t>
                      </a:r>
                      <a:endParaRPr lang="en-US" sz="1600" dirty="0">
                        <a:latin typeface="+mn-lt"/>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6874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p:txBody>
          <a:bodyPr>
            <a:normAutofit/>
          </a:bodyPr>
          <a:lstStyle/>
          <a:p>
            <a:pPr algn="l"/>
            <a:r>
              <a:rPr lang="en-US" sz="3000" dirty="0">
                <a:solidFill>
                  <a:schemeClr val="accent3"/>
                </a:solidFill>
                <a:latin typeface="Montserrat SemiBold" panose="00000700000000000000" pitchFamily="2" charset="0"/>
              </a:rPr>
              <a:t>Lessons from the Incubator</a:t>
            </a:r>
          </a:p>
        </p:txBody>
      </p:sp>
      <p:sp>
        <p:nvSpPr>
          <p:cNvPr id="5" name="Slide Number Placeholder 4">
            <a:extLst>
              <a:ext uri="{FF2B5EF4-FFF2-40B4-BE49-F238E27FC236}">
                <a16:creationId xmlns:a16="http://schemas.microsoft.com/office/drawing/2014/main" id="{A5D0D740-5730-4141-872A-7926990F8C35}"/>
              </a:ext>
            </a:extLst>
          </p:cNvPr>
          <p:cNvSpPr>
            <a:spLocks noGrp="1"/>
          </p:cNvSpPr>
          <p:nvPr>
            <p:ph type="sldNum" sz="quarter" idx="10"/>
          </p:nvPr>
        </p:nvSpPr>
        <p:spPr/>
        <p:txBody>
          <a:bodyPr/>
          <a:lstStyle/>
          <a:p>
            <a:fld id="{2BACDCFC-418C-4B2A-BB7C-0FB1442CF98A}" type="slidenum">
              <a:rPr lang="x-none" smtClean="0"/>
              <a:t>3</a:t>
            </a:fld>
            <a:endParaRPr lang="x-none"/>
          </a:p>
        </p:txBody>
      </p:sp>
      <p:sp>
        <p:nvSpPr>
          <p:cNvPr id="2" name="TextBox 1"/>
          <p:cNvSpPr txBox="1"/>
          <p:nvPr/>
        </p:nvSpPr>
        <p:spPr>
          <a:xfrm>
            <a:off x="2438400" y="5562601"/>
            <a:ext cx="7162800" cy="307777"/>
          </a:xfrm>
          <a:prstGeom prst="rect">
            <a:avLst/>
          </a:prstGeom>
          <a:noFill/>
        </p:spPr>
        <p:txBody>
          <a:bodyPr wrap="square" rtlCol="0">
            <a:spAutoFit/>
          </a:bodyPr>
          <a:lstStyle/>
          <a:p>
            <a:endParaRPr lang="en-US" sz="1400" dirty="0">
              <a:solidFill>
                <a:srgbClr val="FF0000"/>
              </a:solidFill>
              <a:latin typeface="Century Gothic" panose="020B0502020202020204" pitchFamily="34" charset="0"/>
            </a:endParaRPr>
          </a:p>
        </p:txBody>
      </p:sp>
      <p:graphicFrame>
        <p:nvGraphicFramePr>
          <p:cNvPr id="4" name="Table 4">
            <a:extLst>
              <a:ext uri="{FF2B5EF4-FFF2-40B4-BE49-F238E27FC236}">
                <a16:creationId xmlns:a16="http://schemas.microsoft.com/office/drawing/2014/main" id="{D1A3E17D-907D-4DA2-9952-37BACE3749E8}"/>
              </a:ext>
            </a:extLst>
          </p:cNvPr>
          <p:cNvGraphicFramePr>
            <a:graphicFrameLocks noGrp="1"/>
          </p:cNvGraphicFramePr>
          <p:nvPr>
            <p:extLst>
              <p:ext uri="{D42A27DB-BD31-4B8C-83A1-F6EECF244321}">
                <p14:modId xmlns:p14="http://schemas.microsoft.com/office/powerpoint/2010/main" val="3601371159"/>
              </p:ext>
            </p:extLst>
          </p:nvPr>
        </p:nvGraphicFramePr>
        <p:xfrm>
          <a:off x="709128" y="1299951"/>
          <a:ext cx="10767527" cy="2764224"/>
        </p:xfrm>
        <a:graphic>
          <a:graphicData uri="http://schemas.openxmlformats.org/drawingml/2006/table">
            <a:tbl>
              <a:tblPr firstRow="1" bandRow="1">
                <a:tableStyleId>{5C22544A-7EE6-4342-B048-85BDC9FD1C3A}</a:tableStyleId>
              </a:tblPr>
              <a:tblGrid>
                <a:gridCol w="3463371">
                  <a:extLst>
                    <a:ext uri="{9D8B030D-6E8A-4147-A177-3AD203B41FA5}">
                      <a16:colId xmlns:a16="http://schemas.microsoft.com/office/drawing/2014/main" val="4280228388"/>
                    </a:ext>
                  </a:extLst>
                </a:gridCol>
                <a:gridCol w="3840787">
                  <a:extLst>
                    <a:ext uri="{9D8B030D-6E8A-4147-A177-3AD203B41FA5}">
                      <a16:colId xmlns:a16="http://schemas.microsoft.com/office/drawing/2014/main" val="2782399650"/>
                    </a:ext>
                  </a:extLst>
                </a:gridCol>
                <a:gridCol w="3463369">
                  <a:extLst>
                    <a:ext uri="{9D8B030D-6E8A-4147-A177-3AD203B41FA5}">
                      <a16:colId xmlns:a16="http://schemas.microsoft.com/office/drawing/2014/main" val="2805635542"/>
                    </a:ext>
                  </a:extLst>
                </a:gridCol>
              </a:tblGrid>
              <a:tr h="691056">
                <a:tc>
                  <a:txBody>
                    <a:bodyPr/>
                    <a:lstStyle/>
                    <a:p>
                      <a:r>
                        <a:rPr lang="en-US" sz="1600" dirty="0"/>
                        <a:t>Funding &amp; Revenues</a:t>
                      </a:r>
                    </a:p>
                  </a:txBody>
                  <a:tcPr anchor="ctr"/>
                </a:tc>
                <a:tc>
                  <a:txBody>
                    <a:bodyPr/>
                    <a:lstStyle/>
                    <a:p>
                      <a:r>
                        <a:rPr lang="en-US" sz="1600" dirty="0"/>
                        <a:t>Financial Year 2019</a:t>
                      </a:r>
                    </a:p>
                  </a:txBody>
                  <a:tcPr anchor="ctr"/>
                </a:tc>
                <a:tc>
                  <a:txBody>
                    <a:bodyPr/>
                    <a:lstStyle/>
                    <a:p>
                      <a:r>
                        <a:rPr lang="en-US" sz="1600" dirty="0"/>
                        <a:t>Cumulative since 2015</a:t>
                      </a:r>
                    </a:p>
                  </a:txBody>
                  <a:tcPr anchor="ctr"/>
                </a:tc>
                <a:extLst>
                  <a:ext uri="{0D108BD9-81ED-4DB2-BD59-A6C34878D82A}">
                    <a16:rowId xmlns:a16="http://schemas.microsoft.com/office/drawing/2014/main" val="3764467303"/>
                  </a:ext>
                </a:extLst>
              </a:tr>
              <a:tr h="69105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Seed funding committed</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5"/>
                          </a:solidFill>
                        </a:rPr>
                        <a:t>$~ 250,000</a:t>
                      </a:r>
                      <a:endParaRPr lang="en-US" sz="1600" dirty="0"/>
                    </a:p>
                  </a:txBody>
                  <a:tcPr anchor="ctr"/>
                </a:tc>
                <a:tc>
                  <a:txBody>
                    <a:bodyPr/>
                    <a:lstStyle/>
                    <a:p>
                      <a:pPr algn="l"/>
                      <a:r>
                        <a:rPr lang="en-US" sz="1600" b="1" dirty="0">
                          <a:solidFill>
                            <a:schemeClr val="accent5"/>
                          </a:solidFill>
                        </a:rPr>
                        <a:t>$ ~700,000</a:t>
                      </a:r>
                    </a:p>
                  </a:txBody>
                  <a:tcPr anchor="ctr"/>
                </a:tc>
                <a:extLst>
                  <a:ext uri="{0D108BD9-81ED-4DB2-BD59-A6C34878D82A}">
                    <a16:rowId xmlns:a16="http://schemas.microsoft.com/office/drawing/2014/main" val="1990127277"/>
                  </a:ext>
                </a:extLst>
              </a:tr>
              <a:tr h="69105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Follow on funding</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4"/>
                          </a:solidFill>
                        </a:rPr>
                        <a:t>$ 6,107,000</a:t>
                      </a:r>
                      <a:endParaRPr lang="en-US" sz="1600" dirty="0"/>
                    </a:p>
                  </a:txBody>
                  <a:tcPr anchor="ctr"/>
                </a:tc>
                <a:tc>
                  <a:txBody>
                    <a:bodyPr/>
                    <a:lstStyle/>
                    <a:p>
                      <a:pPr algn="l"/>
                      <a:r>
                        <a:rPr lang="en-US" sz="1600" b="1" dirty="0">
                          <a:solidFill>
                            <a:schemeClr val="accent4"/>
                          </a:solidFill>
                        </a:rPr>
                        <a:t>$ 13,000,000</a:t>
                      </a:r>
                    </a:p>
                  </a:txBody>
                  <a:tcPr anchor="ctr"/>
                </a:tc>
                <a:extLst>
                  <a:ext uri="{0D108BD9-81ED-4DB2-BD59-A6C34878D82A}">
                    <a16:rowId xmlns:a16="http://schemas.microsoft.com/office/drawing/2014/main" val="2730747373"/>
                  </a:ext>
                </a:extLst>
              </a:tr>
              <a:tr h="69105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Revenues generated </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$ 1,183,335</a:t>
                      </a:r>
                      <a:endParaRPr lang="en-US" sz="1600" dirty="0"/>
                    </a:p>
                  </a:txBody>
                  <a:tcPr anchor="ctr"/>
                </a:tc>
                <a:tc>
                  <a:txBody>
                    <a:bodyPr/>
                    <a:lstStyle/>
                    <a:p>
                      <a:pPr algn="l"/>
                      <a:r>
                        <a:rPr lang="en-US" sz="1600" b="1" dirty="0">
                          <a:solidFill>
                            <a:schemeClr val="accent1"/>
                          </a:solidFill>
                        </a:rPr>
                        <a:t>$ 2,200,000</a:t>
                      </a:r>
                    </a:p>
                  </a:txBody>
                  <a:tcPr anchor="ctr"/>
                </a:tc>
                <a:extLst>
                  <a:ext uri="{0D108BD9-81ED-4DB2-BD59-A6C34878D82A}">
                    <a16:rowId xmlns:a16="http://schemas.microsoft.com/office/drawing/2014/main" val="3042535608"/>
                  </a:ext>
                </a:extLst>
              </a:tr>
            </a:tbl>
          </a:graphicData>
        </a:graphic>
      </p:graphicFrame>
    </p:spTree>
    <p:extLst>
      <p:ext uri="{BB962C8B-B14F-4D97-AF65-F5344CB8AC3E}">
        <p14:creationId xmlns:p14="http://schemas.microsoft.com/office/powerpoint/2010/main" val="413832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p:txBody>
          <a:bodyPr>
            <a:normAutofit/>
          </a:bodyPr>
          <a:lstStyle/>
          <a:p>
            <a:pPr algn="l"/>
            <a:r>
              <a:rPr lang="en-US" sz="3000" dirty="0">
                <a:solidFill>
                  <a:schemeClr val="accent3"/>
                </a:solidFill>
              </a:rPr>
              <a:t>Seed Funding Snapshot</a:t>
            </a:r>
          </a:p>
        </p:txBody>
      </p:sp>
      <p:sp>
        <p:nvSpPr>
          <p:cNvPr id="2" name="Slide Number Placeholder 1">
            <a:extLst>
              <a:ext uri="{FF2B5EF4-FFF2-40B4-BE49-F238E27FC236}">
                <a16:creationId xmlns:a16="http://schemas.microsoft.com/office/drawing/2014/main" id="{2DA0D9F5-B0D7-4F51-87F2-FEE8095A2C1F}"/>
              </a:ext>
            </a:extLst>
          </p:cNvPr>
          <p:cNvSpPr>
            <a:spLocks noGrp="1"/>
          </p:cNvSpPr>
          <p:nvPr>
            <p:ph type="sldNum" sz="quarter" idx="10"/>
          </p:nvPr>
        </p:nvSpPr>
        <p:spPr/>
        <p:txBody>
          <a:bodyPr/>
          <a:lstStyle/>
          <a:p>
            <a:fld id="{46A06002-DBCD-4F9B-B425-B14708B98EFB}" type="slidenum">
              <a:rPr lang="en-US" smtClean="0"/>
              <a:t>4</a:t>
            </a:fld>
            <a:endParaRPr lang="en-US" dirty="0"/>
          </a:p>
        </p:txBody>
      </p:sp>
      <p:sp>
        <p:nvSpPr>
          <p:cNvPr id="5" name="Text Placeholder 4">
            <a:extLst>
              <a:ext uri="{FF2B5EF4-FFF2-40B4-BE49-F238E27FC236}">
                <a16:creationId xmlns:a16="http://schemas.microsoft.com/office/drawing/2014/main" id="{2BD2BA4A-0BE2-4115-9A79-35BAD7887DA9}"/>
              </a:ext>
            </a:extLst>
          </p:cNvPr>
          <p:cNvSpPr>
            <a:spLocks noGrp="1"/>
          </p:cNvSpPr>
          <p:nvPr>
            <p:ph type="body" sz="quarter" idx="4294967295"/>
          </p:nvPr>
        </p:nvSpPr>
        <p:spPr>
          <a:xfrm>
            <a:off x="610963" y="5150072"/>
            <a:ext cx="10947796" cy="966139"/>
          </a:xfrm>
          <a:solidFill>
            <a:schemeClr val="accent4">
              <a:lumMod val="20000"/>
              <a:lumOff val="80000"/>
            </a:schemeClr>
          </a:solidFill>
          <a:ln>
            <a:solidFill>
              <a:schemeClr val="bg1">
                <a:lumMod val="65000"/>
              </a:schemeClr>
            </a:solidFill>
          </a:ln>
        </p:spPr>
        <p:txBody>
          <a:bodyPr>
            <a:normAutofit/>
          </a:bodyPr>
          <a:lstStyle/>
          <a:p>
            <a:pPr marL="285750" indent="-285750">
              <a:buFont typeface="Wingdings" panose="05000000000000000000" pitchFamily="2" charset="2"/>
              <a:buChar char="ü"/>
            </a:pPr>
            <a:r>
              <a:rPr lang="en-US" sz="1400" b="0" dirty="0"/>
              <a:t>6  out of the 16 companies supported were in Uganda and the rest in Kenya</a:t>
            </a:r>
          </a:p>
          <a:p>
            <a:pPr marL="285750" indent="-285750">
              <a:buFont typeface="Wingdings" panose="05000000000000000000" pitchFamily="2" charset="2"/>
              <a:buChar char="ü"/>
            </a:pPr>
            <a:r>
              <a:rPr lang="en-US" sz="1400" b="0" dirty="0"/>
              <a:t>5 Equity deals done amounting to $250,000 with a combination of grants amounting to close to $400,000</a:t>
            </a:r>
          </a:p>
          <a:p>
            <a:pPr marL="285750" indent="-285750">
              <a:buFont typeface="Wingdings" panose="05000000000000000000" pitchFamily="2" charset="2"/>
              <a:buChar char="ü"/>
            </a:pPr>
            <a:r>
              <a:rPr lang="en-US" sz="1400" b="0" dirty="0"/>
              <a:t>Some of the company valuations doubled within 1 year of Villgro Kenya investing</a:t>
            </a:r>
          </a:p>
          <a:p>
            <a:pPr marL="285750" indent="-285750">
              <a:buFont typeface="Wingdings" panose="05000000000000000000" pitchFamily="2" charset="2"/>
              <a:buChar char="ü"/>
            </a:pPr>
            <a:endParaRPr lang="en-US" sz="1400" b="0" dirty="0"/>
          </a:p>
        </p:txBody>
      </p:sp>
      <p:sp>
        <p:nvSpPr>
          <p:cNvPr id="6" name="Rectangle 5">
            <a:extLst>
              <a:ext uri="{FF2B5EF4-FFF2-40B4-BE49-F238E27FC236}">
                <a16:creationId xmlns:a16="http://schemas.microsoft.com/office/drawing/2014/main" id="{CCB1A0DC-252A-4F17-8F9E-96C16C67DD4C}"/>
              </a:ext>
            </a:extLst>
          </p:cNvPr>
          <p:cNvSpPr/>
          <p:nvPr/>
        </p:nvSpPr>
        <p:spPr>
          <a:xfrm>
            <a:off x="605996" y="1424828"/>
            <a:ext cx="10952763" cy="353091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7" name="Chart 6">
            <a:extLst>
              <a:ext uri="{FF2B5EF4-FFF2-40B4-BE49-F238E27FC236}">
                <a16:creationId xmlns:a16="http://schemas.microsoft.com/office/drawing/2014/main" id="{E9B3E248-13EA-4EB6-8ACF-26D961E7FE8F}"/>
              </a:ext>
            </a:extLst>
          </p:cNvPr>
          <p:cNvGraphicFramePr/>
          <p:nvPr>
            <p:extLst>
              <p:ext uri="{D42A27DB-BD31-4B8C-83A1-F6EECF244321}">
                <p14:modId xmlns:p14="http://schemas.microsoft.com/office/powerpoint/2010/main" val="433592193"/>
              </p:ext>
            </p:extLst>
          </p:nvPr>
        </p:nvGraphicFramePr>
        <p:xfrm>
          <a:off x="619816" y="1332859"/>
          <a:ext cx="10942127" cy="3046158"/>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E7445DD4-C6AB-4AE1-9DC8-85F91E991421}"/>
              </a:ext>
            </a:extLst>
          </p:cNvPr>
          <p:cNvSpPr/>
          <p:nvPr/>
        </p:nvSpPr>
        <p:spPr>
          <a:xfrm>
            <a:off x="3168048" y="1271749"/>
            <a:ext cx="5845663" cy="307777"/>
          </a:xfrm>
          <a:prstGeom prst="rect">
            <a:avLst/>
          </a:prstGeom>
          <a:solidFill>
            <a:schemeClr val="accent3"/>
          </a:solidFill>
          <a:ln>
            <a:solidFill>
              <a:schemeClr val="accent1"/>
            </a:solidFill>
          </a:ln>
        </p:spPr>
        <p:txBody>
          <a:bodyPr wrap="square">
            <a:spAutoFit/>
          </a:bodyPr>
          <a:lstStyle/>
          <a:p>
            <a:pPr algn="ctr"/>
            <a:r>
              <a:rPr lang="en-US" sz="1400" b="1" dirty="0">
                <a:solidFill>
                  <a:schemeClr val="bg1"/>
                </a:solidFill>
              </a:rPr>
              <a:t>Cumulative Funding Committed by Villgro Kenya in ‘000 $</a:t>
            </a:r>
          </a:p>
        </p:txBody>
      </p:sp>
      <p:sp>
        <p:nvSpPr>
          <p:cNvPr id="13" name="Rectangle 12">
            <a:extLst>
              <a:ext uri="{FF2B5EF4-FFF2-40B4-BE49-F238E27FC236}">
                <a16:creationId xmlns:a16="http://schemas.microsoft.com/office/drawing/2014/main" id="{8C821171-BB06-49EA-80B2-4AC34F3C90D4}"/>
              </a:ext>
            </a:extLst>
          </p:cNvPr>
          <p:cNvSpPr/>
          <p:nvPr/>
        </p:nvSpPr>
        <p:spPr>
          <a:xfrm>
            <a:off x="764185" y="3743289"/>
            <a:ext cx="389850" cy="261610"/>
          </a:xfrm>
          <a:prstGeom prst="rect">
            <a:avLst/>
          </a:prstGeom>
        </p:spPr>
        <p:txBody>
          <a:bodyPr wrap="none">
            <a:spAutoFit/>
          </a:bodyPr>
          <a:lstStyle/>
          <a:p>
            <a:pPr algn="ctr"/>
            <a:r>
              <a:rPr lang="en-US" sz="1100" dirty="0">
                <a:latin typeface="Century Gothic" panose="020B0502020202020204" pitchFamily="34" charset="0"/>
              </a:rPr>
              <a:t>IFA</a:t>
            </a:r>
          </a:p>
        </p:txBody>
      </p:sp>
      <p:sp>
        <p:nvSpPr>
          <p:cNvPr id="14" name="Rectangle 13">
            <a:extLst>
              <a:ext uri="{FF2B5EF4-FFF2-40B4-BE49-F238E27FC236}">
                <a16:creationId xmlns:a16="http://schemas.microsoft.com/office/drawing/2014/main" id="{A26AB1EB-BCDA-45EE-B100-04F2677703B6}"/>
              </a:ext>
            </a:extLst>
          </p:cNvPr>
          <p:cNvSpPr/>
          <p:nvPr/>
        </p:nvSpPr>
        <p:spPr>
          <a:xfrm>
            <a:off x="1442671" y="3743289"/>
            <a:ext cx="434734" cy="261610"/>
          </a:xfrm>
          <a:prstGeom prst="rect">
            <a:avLst/>
          </a:prstGeom>
        </p:spPr>
        <p:txBody>
          <a:bodyPr wrap="none">
            <a:spAutoFit/>
          </a:bodyPr>
          <a:lstStyle/>
          <a:p>
            <a:pPr algn="ctr"/>
            <a:r>
              <a:rPr lang="en-US" sz="1100" dirty="0">
                <a:latin typeface="Century Gothic" panose="020B0502020202020204" pitchFamily="34" charset="0"/>
              </a:rPr>
              <a:t>Enzi</a:t>
            </a:r>
          </a:p>
        </p:txBody>
      </p:sp>
      <p:sp>
        <p:nvSpPr>
          <p:cNvPr id="15" name="Rectangle 14">
            <a:extLst>
              <a:ext uri="{FF2B5EF4-FFF2-40B4-BE49-F238E27FC236}">
                <a16:creationId xmlns:a16="http://schemas.microsoft.com/office/drawing/2014/main" id="{C2AA9CD9-204B-4F2C-B6F9-F9A5946FD1C2}"/>
              </a:ext>
            </a:extLst>
          </p:cNvPr>
          <p:cNvSpPr/>
          <p:nvPr/>
        </p:nvSpPr>
        <p:spPr>
          <a:xfrm>
            <a:off x="1916551" y="3743289"/>
            <a:ext cx="861133" cy="261610"/>
          </a:xfrm>
          <a:prstGeom prst="rect">
            <a:avLst/>
          </a:prstGeom>
        </p:spPr>
        <p:txBody>
          <a:bodyPr wrap="none">
            <a:spAutoFit/>
          </a:bodyPr>
          <a:lstStyle/>
          <a:p>
            <a:pPr algn="ctr"/>
            <a:r>
              <a:rPr lang="en-US" sz="1100" dirty="0">
                <a:latin typeface="Century Gothic" panose="020B0502020202020204" pitchFamily="34" charset="0"/>
              </a:rPr>
              <a:t>Matibabu</a:t>
            </a:r>
          </a:p>
        </p:txBody>
      </p:sp>
      <p:sp>
        <p:nvSpPr>
          <p:cNvPr id="16" name="Rectangle 15">
            <a:extLst>
              <a:ext uri="{FF2B5EF4-FFF2-40B4-BE49-F238E27FC236}">
                <a16:creationId xmlns:a16="http://schemas.microsoft.com/office/drawing/2014/main" id="{927719C7-6618-4BBE-B0EB-248832D4553B}"/>
              </a:ext>
            </a:extLst>
          </p:cNvPr>
          <p:cNvSpPr/>
          <p:nvPr/>
        </p:nvSpPr>
        <p:spPr>
          <a:xfrm>
            <a:off x="2827604" y="3743289"/>
            <a:ext cx="460383" cy="261610"/>
          </a:xfrm>
          <a:prstGeom prst="rect">
            <a:avLst/>
          </a:prstGeom>
        </p:spPr>
        <p:txBody>
          <a:bodyPr wrap="none">
            <a:spAutoFit/>
          </a:bodyPr>
          <a:lstStyle/>
          <a:p>
            <a:pPr algn="ctr"/>
            <a:r>
              <a:rPr lang="en-US" sz="1100" dirty="0">
                <a:latin typeface="Century Gothic" panose="020B0502020202020204" pitchFamily="34" charset="0"/>
              </a:rPr>
              <a:t>HEN</a:t>
            </a:r>
          </a:p>
        </p:txBody>
      </p:sp>
      <p:sp>
        <p:nvSpPr>
          <p:cNvPr id="17" name="Rectangle 16">
            <a:extLst>
              <a:ext uri="{FF2B5EF4-FFF2-40B4-BE49-F238E27FC236}">
                <a16:creationId xmlns:a16="http://schemas.microsoft.com/office/drawing/2014/main" id="{E7725172-888A-4959-9F67-5039E7BEBE95}"/>
              </a:ext>
            </a:extLst>
          </p:cNvPr>
          <p:cNvSpPr/>
          <p:nvPr/>
        </p:nvSpPr>
        <p:spPr>
          <a:xfrm>
            <a:off x="3475868" y="3743289"/>
            <a:ext cx="511680" cy="261610"/>
          </a:xfrm>
          <a:prstGeom prst="rect">
            <a:avLst/>
          </a:prstGeom>
        </p:spPr>
        <p:txBody>
          <a:bodyPr wrap="none">
            <a:spAutoFit/>
          </a:bodyPr>
          <a:lstStyle/>
          <a:p>
            <a:pPr algn="ctr"/>
            <a:r>
              <a:rPr lang="en-US" sz="1100" dirty="0">
                <a:latin typeface="Century Gothic" panose="020B0502020202020204" pitchFamily="34" charset="0"/>
              </a:rPr>
              <a:t>Flare</a:t>
            </a:r>
          </a:p>
        </p:txBody>
      </p:sp>
      <p:sp>
        <p:nvSpPr>
          <p:cNvPr id="21" name="Rectangle 20">
            <a:extLst>
              <a:ext uri="{FF2B5EF4-FFF2-40B4-BE49-F238E27FC236}">
                <a16:creationId xmlns:a16="http://schemas.microsoft.com/office/drawing/2014/main" id="{BE8411F9-60C3-4CD2-927B-66680C68D855}"/>
              </a:ext>
            </a:extLst>
          </p:cNvPr>
          <p:cNvSpPr/>
          <p:nvPr/>
        </p:nvSpPr>
        <p:spPr>
          <a:xfrm>
            <a:off x="4118954" y="3743289"/>
            <a:ext cx="611066" cy="430887"/>
          </a:xfrm>
          <a:prstGeom prst="rect">
            <a:avLst/>
          </a:prstGeom>
        </p:spPr>
        <p:txBody>
          <a:bodyPr wrap="none">
            <a:spAutoFit/>
          </a:bodyPr>
          <a:lstStyle/>
          <a:p>
            <a:pPr algn="ctr"/>
            <a:r>
              <a:rPr lang="en-US" sz="1100" dirty="0">
                <a:latin typeface="Century Gothic" panose="020B0502020202020204" pitchFamily="34" charset="0"/>
              </a:rPr>
              <a:t>Clinic-</a:t>
            </a:r>
          </a:p>
          <a:p>
            <a:pPr algn="ctr"/>
            <a:r>
              <a:rPr lang="en-US" sz="1100" dirty="0">
                <a:latin typeface="Century Gothic" panose="020B0502020202020204" pitchFamily="34" charset="0"/>
              </a:rPr>
              <a:t>pesa</a:t>
            </a:r>
          </a:p>
        </p:txBody>
      </p:sp>
      <p:sp>
        <p:nvSpPr>
          <p:cNvPr id="23" name="Rectangle 22">
            <a:extLst>
              <a:ext uri="{FF2B5EF4-FFF2-40B4-BE49-F238E27FC236}">
                <a16:creationId xmlns:a16="http://schemas.microsoft.com/office/drawing/2014/main" id="{D378B01A-16C9-42CC-8F7E-AC0DB1F8A672}"/>
              </a:ext>
            </a:extLst>
          </p:cNvPr>
          <p:cNvSpPr/>
          <p:nvPr/>
        </p:nvSpPr>
        <p:spPr>
          <a:xfrm>
            <a:off x="4792772" y="3743289"/>
            <a:ext cx="678391" cy="430887"/>
          </a:xfrm>
          <a:prstGeom prst="rect">
            <a:avLst/>
          </a:prstGeom>
        </p:spPr>
        <p:txBody>
          <a:bodyPr wrap="none">
            <a:spAutoFit/>
          </a:bodyPr>
          <a:lstStyle/>
          <a:p>
            <a:pPr algn="ctr"/>
            <a:r>
              <a:rPr lang="en-US" sz="1100" dirty="0">
                <a:latin typeface="Century Gothic" panose="020B0502020202020204" pitchFamily="34" charset="0"/>
              </a:rPr>
              <a:t>Mama </a:t>
            </a:r>
          </a:p>
          <a:p>
            <a:pPr algn="ctr"/>
            <a:r>
              <a:rPr lang="en-US" sz="1100" dirty="0">
                <a:latin typeface="Century Gothic" panose="020B0502020202020204" pitchFamily="34" charset="0"/>
              </a:rPr>
              <a:t>Ope</a:t>
            </a:r>
          </a:p>
        </p:txBody>
      </p:sp>
      <p:sp>
        <p:nvSpPr>
          <p:cNvPr id="25" name="Rectangle 24">
            <a:extLst>
              <a:ext uri="{FF2B5EF4-FFF2-40B4-BE49-F238E27FC236}">
                <a16:creationId xmlns:a16="http://schemas.microsoft.com/office/drawing/2014/main" id="{6A8DF1D9-D037-4FC0-B672-FF726DB5DD6A}"/>
              </a:ext>
            </a:extLst>
          </p:cNvPr>
          <p:cNvSpPr/>
          <p:nvPr/>
        </p:nvSpPr>
        <p:spPr>
          <a:xfrm>
            <a:off x="5501597" y="3743289"/>
            <a:ext cx="670376" cy="430887"/>
          </a:xfrm>
          <a:prstGeom prst="rect">
            <a:avLst/>
          </a:prstGeom>
        </p:spPr>
        <p:txBody>
          <a:bodyPr wrap="none">
            <a:spAutoFit/>
          </a:bodyPr>
          <a:lstStyle/>
          <a:p>
            <a:pPr algn="ctr"/>
            <a:r>
              <a:rPr lang="en-US" sz="1100" dirty="0">
                <a:latin typeface="Century Gothic" panose="020B0502020202020204" pitchFamily="34" charset="0"/>
              </a:rPr>
              <a:t>Miti </a:t>
            </a:r>
          </a:p>
          <a:p>
            <a:pPr algn="ctr"/>
            <a:r>
              <a:rPr lang="en-US" sz="1100" dirty="0">
                <a:latin typeface="Century Gothic" panose="020B0502020202020204" pitchFamily="34" charset="0"/>
              </a:rPr>
              <a:t>Health </a:t>
            </a:r>
          </a:p>
        </p:txBody>
      </p:sp>
      <p:sp>
        <p:nvSpPr>
          <p:cNvPr id="27" name="Rectangle 26">
            <a:extLst>
              <a:ext uri="{FF2B5EF4-FFF2-40B4-BE49-F238E27FC236}">
                <a16:creationId xmlns:a16="http://schemas.microsoft.com/office/drawing/2014/main" id="{46446D03-9F69-40DC-A405-7AAEAAA42BB2}"/>
              </a:ext>
            </a:extLst>
          </p:cNvPr>
          <p:cNvSpPr/>
          <p:nvPr/>
        </p:nvSpPr>
        <p:spPr>
          <a:xfrm>
            <a:off x="6193604" y="3743289"/>
            <a:ext cx="651140" cy="261610"/>
          </a:xfrm>
          <a:prstGeom prst="rect">
            <a:avLst/>
          </a:prstGeom>
        </p:spPr>
        <p:txBody>
          <a:bodyPr wrap="none">
            <a:spAutoFit/>
          </a:bodyPr>
          <a:lstStyle/>
          <a:p>
            <a:pPr algn="ctr"/>
            <a:r>
              <a:rPr lang="en-US" sz="1100" dirty="0">
                <a:latin typeface="Century Gothic" panose="020B0502020202020204" pitchFamily="34" charset="0"/>
              </a:rPr>
              <a:t>Turaco</a:t>
            </a:r>
          </a:p>
        </p:txBody>
      </p:sp>
      <p:sp>
        <p:nvSpPr>
          <p:cNvPr id="29" name="Rectangle 28">
            <a:extLst>
              <a:ext uri="{FF2B5EF4-FFF2-40B4-BE49-F238E27FC236}">
                <a16:creationId xmlns:a16="http://schemas.microsoft.com/office/drawing/2014/main" id="{1FA3BD24-A1BC-4B26-96EB-ED3E5871168E}"/>
              </a:ext>
            </a:extLst>
          </p:cNvPr>
          <p:cNvSpPr/>
          <p:nvPr/>
        </p:nvSpPr>
        <p:spPr>
          <a:xfrm>
            <a:off x="6875952" y="3743289"/>
            <a:ext cx="569387" cy="261610"/>
          </a:xfrm>
          <a:prstGeom prst="rect">
            <a:avLst/>
          </a:prstGeom>
        </p:spPr>
        <p:txBody>
          <a:bodyPr wrap="none">
            <a:spAutoFit/>
          </a:bodyPr>
          <a:lstStyle/>
          <a:p>
            <a:pPr algn="ctr"/>
            <a:r>
              <a:rPr lang="en-US" sz="1100" dirty="0">
                <a:latin typeface="Century Gothic" panose="020B0502020202020204" pitchFamily="34" charset="0"/>
              </a:rPr>
              <a:t>A-Lite</a:t>
            </a:r>
          </a:p>
        </p:txBody>
      </p:sp>
      <p:sp>
        <p:nvSpPr>
          <p:cNvPr id="31" name="Rectangle 30">
            <a:extLst>
              <a:ext uri="{FF2B5EF4-FFF2-40B4-BE49-F238E27FC236}">
                <a16:creationId xmlns:a16="http://schemas.microsoft.com/office/drawing/2014/main" id="{1D34D109-830C-4AF5-8C37-BD6938A5B75A}"/>
              </a:ext>
            </a:extLst>
          </p:cNvPr>
          <p:cNvSpPr/>
          <p:nvPr/>
        </p:nvSpPr>
        <p:spPr>
          <a:xfrm>
            <a:off x="7391922" y="3743289"/>
            <a:ext cx="908281" cy="769441"/>
          </a:xfrm>
          <a:prstGeom prst="rect">
            <a:avLst/>
          </a:prstGeom>
        </p:spPr>
        <p:txBody>
          <a:bodyPr wrap="square">
            <a:spAutoFit/>
          </a:bodyPr>
          <a:lstStyle/>
          <a:p>
            <a:pPr algn="ctr"/>
            <a:r>
              <a:rPr lang="en-US" sz="1100" dirty="0">
                <a:latin typeface="Century Gothic" panose="020B0502020202020204" pitchFamily="34" charset="0"/>
              </a:rPr>
              <a:t>The</a:t>
            </a:r>
          </a:p>
          <a:p>
            <a:pPr algn="ctr"/>
            <a:r>
              <a:rPr lang="en-US" sz="1100" dirty="0">
                <a:latin typeface="Century Gothic" panose="020B0502020202020204" pitchFamily="34" charset="0"/>
              </a:rPr>
              <a:t>Pathology </a:t>
            </a:r>
          </a:p>
          <a:p>
            <a:pPr algn="ctr"/>
            <a:r>
              <a:rPr lang="en-US" sz="1100" dirty="0">
                <a:latin typeface="Century Gothic" panose="020B0502020202020204" pitchFamily="34" charset="0"/>
              </a:rPr>
              <a:t>Network </a:t>
            </a:r>
          </a:p>
          <a:p>
            <a:pPr algn="ctr"/>
            <a:r>
              <a:rPr lang="en-US" sz="1100" dirty="0">
                <a:latin typeface="Century Gothic" panose="020B0502020202020204" pitchFamily="34" charset="0"/>
              </a:rPr>
              <a:t>(TPN)</a:t>
            </a:r>
          </a:p>
        </p:txBody>
      </p:sp>
      <p:sp>
        <p:nvSpPr>
          <p:cNvPr id="33" name="Rectangle 32">
            <a:extLst>
              <a:ext uri="{FF2B5EF4-FFF2-40B4-BE49-F238E27FC236}">
                <a16:creationId xmlns:a16="http://schemas.microsoft.com/office/drawing/2014/main" id="{C89FF579-B8FC-4A55-AB42-1CCFD542557C}"/>
              </a:ext>
            </a:extLst>
          </p:cNvPr>
          <p:cNvSpPr/>
          <p:nvPr/>
        </p:nvSpPr>
        <p:spPr>
          <a:xfrm>
            <a:off x="8247098" y="3743289"/>
            <a:ext cx="479619" cy="261610"/>
          </a:xfrm>
          <a:prstGeom prst="rect">
            <a:avLst/>
          </a:prstGeom>
        </p:spPr>
        <p:txBody>
          <a:bodyPr wrap="none">
            <a:spAutoFit/>
          </a:bodyPr>
          <a:lstStyle/>
          <a:p>
            <a:pPr algn="ctr"/>
            <a:r>
              <a:rPr lang="en-US" sz="1100" dirty="0">
                <a:latin typeface="Century Gothic" panose="020B0502020202020204" pitchFamily="34" charset="0"/>
              </a:rPr>
              <a:t>Ilara</a:t>
            </a:r>
          </a:p>
        </p:txBody>
      </p:sp>
      <p:sp>
        <p:nvSpPr>
          <p:cNvPr id="37" name="Rectangle 36">
            <a:extLst>
              <a:ext uri="{FF2B5EF4-FFF2-40B4-BE49-F238E27FC236}">
                <a16:creationId xmlns:a16="http://schemas.microsoft.com/office/drawing/2014/main" id="{E5F7FC04-AD7B-4E61-9696-5540A105ED8C}"/>
              </a:ext>
            </a:extLst>
          </p:cNvPr>
          <p:cNvSpPr/>
          <p:nvPr/>
        </p:nvSpPr>
        <p:spPr>
          <a:xfrm>
            <a:off x="8897485" y="3743289"/>
            <a:ext cx="619080" cy="430887"/>
          </a:xfrm>
          <a:prstGeom prst="rect">
            <a:avLst/>
          </a:prstGeom>
        </p:spPr>
        <p:txBody>
          <a:bodyPr wrap="none">
            <a:spAutoFit/>
          </a:bodyPr>
          <a:lstStyle/>
          <a:p>
            <a:pPr algn="ctr"/>
            <a:r>
              <a:rPr lang="en-US" sz="1100" dirty="0">
                <a:latin typeface="Century Gothic" panose="020B0502020202020204" pitchFamily="34" charset="0"/>
              </a:rPr>
              <a:t>Weke-</a:t>
            </a:r>
          </a:p>
          <a:p>
            <a:pPr algn="ctr"/>
            <a:r>
              <a:rPr lang="en-US" sz="1100" dirty="0">
                <a:latin typeface="Century Gothic" panose="020B0502020202020204" pitchFamily="34" charset="0"/>
              </a:rPr>
              <a:t>bere</a:t>
            </a:r>
          </a:p>
        </p:txBody>
      </p:sp>
      <p:sp>
        <p:nvSpPr>
          <p:cNvPr id="39" name="Rectangle 38">
            <a:extLst>
              <a:ext uri="{FF2B5EF4-FFF2-40B4-BE49-F238E27FC236}">
                <a16:creationId xmlns:a16="http://schemas.microsoft.com/office/drawing/2014/main" id="{80DF639B-F0EE-4777-AD64-E328054CDCF4}"/>
              </a:ext>
            </a:extLst>
          </p:cNvPr>
          <p:cNvSpPr/>
          <p:nvPr/>
        </p:nvSpPr>
        <p:spPr>
          <a:xfrm>
            <a:off x="9591545" y="3743289"/>
            <a:ext cx="591829" cy="261610"/>
          </a:xfrm>
          <a:prstGeom prst="rect">
            <a:avLst/>
          </a:prstGeom>
        </p:spPr>
        <p:txBody>
          <a:bodyPr wrap="none">
            <a:spAutoFit/>
          </a:bodyPr>
          <a:lstStyle/>
          <a:p>
            <a:pPr algn="ctr"/>
            <a:r>
              <a:rPr lang="en-US" sz="1100" dirty="0">
                <a:latin typeface="Century Gothic" panose="020B0502020202020204" pitchFamily="34" charset="0"/>
              </a:rPr>
              <a:t>Kijenzi</a:t>
            </a:r>
          </a:p>
        </p:txBody>
      </p:sp>
      <p:sp>
        <p:nvSpPr>
          <p:cNvPr id="40" name="Rectangle 39">
            <a:extLst>
              <a:ext uri="{FF2B5EF4-FFF2-40B4-BE49-F238E27FC236}">
                <a16:creationId xmlns:a16="http://schemas.microsoft.com/office/drawing/2014/main" id="{20F2DE41-C12B-447A-AA34-477B393286FB}"/>
              </a:ext>
            </a:extLst>
          </p:cNvPr>
          <p:cNvSpPr/>
          <p:nvPr/>
        </p:nvSpPr>
        <p:spPr>
          <a:xfrm>
            <a:off x="10259601" y="3743289"/>
            <a:ext cx="712054" cy="430887"/>
          </a:xfrm>
          <a:prstGeom prst="rect">
            <a:avLst/>
          </a:prstGeom>
        </p:spPr>
        <p:txBody>
          <a:bodyPr wrap="none">
            <a:spAutoFit/>
          </a:bodyPr>
          <a:lstStyle/>
          <a:p>
            <a:pPr algn="ctr"/>
            <a:r>
              <a:rPr lang="en-US" sz="1100" dirty="0">
                <a:latin typeface="Century Gothic" panose="020B0502020202020204" pitchFamily="34" charset="0"/>
              </a:rPr>
              <a:t>Stream-</a:t>
            </a:r>
          </a:p>
          <a:p>
            <a:pPr algn="ctr"/>
            <a:r>
              <a:rPr lang="en-US" sz="1100" dirty="0">
                <a:latin typeface="Century Gothic" panose="020B0502020202020204" pitchFamily="34" charset="0"/>
              </a:rPr>
              <a:t>line</a:t>
            </a:r>
          </a:p>
        </p:txBody>
      </p:sp>
      <p:sp>
        <p:nvSpPr>
          <p:cNvPr id="41" name="Rectangle 40">
            <a:extLst>
              <a:ext uri="{FF2B5EF4-FFF2-40B4-BE49-F238E27FC236}">
                <a16:creationId xmlns:a16="http://schemas.microsoft.com/office/drawing/2014/main" id="{D8F275F6-9717-40AB-B9C3-771D83F58CAA}"/>
              </a:ext>
            </a:extLst>
          </p:cNvPr>
          <p:cNvSpPr/>
          <p:nvPr/>
        </p:nvSpPr>
        <p:spPr>
          <a:xfrm>
            <a:off x="10909826" y="3743289"/>
            <a:ext cx="644728" cy="430887"/>
          </a:xfrm>
          <a:prstGeom prst="rect">
            <a:avLst/>
          </a:prstGeom>
        </p:spPr>
        <p:txBody>
          <a:bodyPr wrap="none">
            <a:spAutoFit/>
          </a:bodyPr>
          <a:lstStyle/>
          <a:p>
            <a:pPr algn="ctr"/>
            <a:r>
              <a:rPr lang="en-US" sz="1100" dirty="0">
                <a:latin typeface="Century Gothic" panose="020B0502020202020204" pitchFamily="34" charset="0"/>
              </a:rPr>
              <a:t>Dawa-</a:t>
            </a:r>
          </a:p>
          <a:p>
            <a:pPr algn="ctr"/>
            <a:r>
              <a:rPr lang="en-US" sz="1100" dirty="0">
                <a:latin typeface="Century Gothic" panose="020B0502020202020204" pitchFamily="34" charset="0"/>
              </a:rPr>
              <a:t>pay</a:t>
            </a:r>
          </a:p>
        </p:txBody>
      </p:sp>
      <p:cxnSp>
        <p:nvCxnSpPr>
          <p:cNvPr id="62" name="Straight Connector 61">
            <a:extLst>
              <a:ext uri="{FF2B5EF4-FFF2-40B4-BE49-F238E27FC236}">
                <a16:creationId xmlns:a16="http://schemas.microsoft.com/office/drawing/2014/main" id="{579B5E2C-87A8-4D93-A78D-5DAC02B8AC26}"/>
              </a:ext>
            </a:extLst>
          </p:cNvPr>
          <p:cNvCxnSpPr>
            <a:cxnSpLocks/>
          </p:cNvCxnSpPr>
          <p:nvPr/>
        </p:nvCxnSpPr>
        <p:spPr>
          <a:xfrm>
            <a:off x="781310" y="3707644"/>
            <a:ext cx="106685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308" y="4540431"/>
            <a:ext cx="361901" cy="335812"/>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0481" y="4540431"/>
            <a:ext cx="361901" cy="335812"/>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0755" y="4540431"/>
            <a:ext cx="361901" cy="335812"/>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4191" y="4540431"/>
            <a:ext cx="361901" cy="335812"/>
          </a:xfrm>
          <a:prstGeom prst="rect">
            <a:avLst/>
          </a:prstGeom>
        </p:spPr>
      </p:pic>
      <p:pic>
        <p:nvPicPr>
          <p:cNvPr id="50" name="Picture 49">
            <a:extLst>
              <a:ext uri="{FF2B5EF4-FFF2-40B4-BE49-F238E27FC236}">
                <a16:creationId xmlns:a16="http://schemas.microsoft.com/office/drawing/2014/main" id="{45E543FB-111E-460B-927B-C36FFD78B1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3452" y="4540431"/>
            <a:ext cx="361901" cy="335812"/>
          </a:xfrm>
          <a:prstGeom prst="rect">
            <a:avLst/>
          </a:prstGeom>
        </p:spPr>
      </p:pic>
      <p:pic>
        <p:nvPicPr>
          <p:cNvPr id="51" name="Picture 50">
            <a:extLst>
              <a:ext uri="{FF2B5EF4-FFF2-40B4-BE49-F238E27FC236}">
                <a16:creationId xmlns:a16="http://schemas.microsoft.com/office/drawing/2014/main" id="{D09FAACB-D2BD-4FC4-8533-B3121FF7F5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0379" y="4540431"/>
            <a:ext cx="361901" cy="335812"/>
          </a:xfrm>
          <a:prstGeom prst="rect">
            <a:avLst/>
          </a:prstGeom>
        </p:spPr>
      </p:pic>
      <p:pic>
        <p:nvPicPr>
          <p:cNvPr id="52" name="Picture 51">
            <a:extLst>
              <a:ext uri="{FF2B5EF4-FFF2-40B4-BE49-F238E27FC236}">
                <a16:creationId xmlns:a16="http://schemas.microsoft.com/office/drawing/2014/main" id="{0A68B9B6-1CC2-473B-8235-3462018B1F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5110" y="4540431"/>
            <a:ext cx="361901" cy="335812"/>
          </a:xfrm>
          <a:prstGeom prst="rect">
            <a:avLst/>
          </a:prstGeom>
        </p:spPr>
      </p:pic>
      <p:pic>
        <p:nvPicPr>
          <p:cNvPr id="53" name="Picture 52">
            <a:extLst>
              <a:ext uri="{FF2B5EF4-FFF2-40B4-BE49-F238E27FC236}">
                <a16:creationId xmlns:a16="http://schemas.microsoft.com/office/drawing/2014/main" id="{A1B9D294-4CA6-4AF6-AA26-2E9D5D6F0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1878" y="4540431"/>
            <a:ext cx="361901" cy="335812"/>
          </a:xfrm>
          <a:prstGeom prst="rect">
            <a:avLst/>
          </a:prstGeom>
        </p:spPr>
      </p:pic>
      <p:pic>
        <p:nvPicPr>
          <p:cNvPr id="55" name="Picture 54">
            <a:extLst>
              <a:ext uri="{FF2B5EF4-FFF2-40B4-BE49-F238E27FC236}">
                <a16:creationId xmlns:a16="http://schemas.microsoft.com/office/drawing/2014/main" id="{1FE06D76-D3BA-4FD9-841B-02C02F55AE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1104" y="4540431"/>
            <a:ext cx="361901" cy="335812"/>
          </a:xfrm>
          <a:prstGeom prst="rect">
            <a:avLst/>
          </a:prstGeom>
        </p:spPr>
      </p:pic>
      <p:pic>
        <p:nvPicPr>
          <p:cNvPr id="57" name="Picture 56">
            <a:extLst>
              <a:ext uri="{FF2B5EF4-FFF2-40B4-BE49-F238E27FC236}">
                <a16:creationId xmlns:a16="http://schemas.microsoft.com/office/drawing/2014/main" id="{5A7C2402-41F1-469F-803D-0B4D91F074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81923" y="4540431"/>
            <a:ext cx="361901" cy="335812"/>
          </a:xfrm>
          <a:prstGeom prst="rect">
            <a:avLst/>
          </a:prstGeom>
        </p:spPr>
      </p:pic>
      <p:pic>
        <p:nvPicPr>
          <p:cNvPr id="58" name="Picture 57">
            <a:extLst>
              <a:ext uri="{FF2B5EF4-FFF2-40B4-BE49-F238E27FC236}">
                <a16:creationId xmlns:a16="http://schemas.microsoft.com/office/drawing/2014/main" id="{F28FAD53-F26C-47B9-AF89-0367A8C3A5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79" y="4540431"/>
            <a:ext cx="361901" cy="335812"/>
          </a:xfrm>
          <a:prstGeom prst="rect">
            <a:avLst/>
          </a:prstGeom>
        </p:spPr>
      </p:pic>
      <p:pic>
        <p:nvPicPr>
          <p:cNvPr id="59" name="Picture 58">
            <a:extLst>
              <a:ext uri="{FF2B5EF4-FFF2-40B4-BE49-F238E27FC236}">
                <a16:creationId xmlns:a16="http://schemas.microsoft.com/office/drawing/2014/main" id="{776CD571-A6CE-484C-85FA-F10D14BF28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3178" y="4540431"/>
            <a:ext cx="361901" cy="335812"/>
          </a:xfrm>
          <a:prstGeom prst="rect">
            <a:avLst/>
          </a:prstGeom>
        </p:spPr>
      </p:pic>
      <p:pic>
        <p:nvPicPr>
          <p:cNvPr id="60" name="Picture 59">
            <a:extLst>
              <a:ext uri="{FF2B5EF4-FFF2-40B4-BE49-F238E27FC236}">
                <a16:creationId xmlns:a16="http://schemas.microsoft.com/office/drawing/2014/main" id="{71510213-977D-4F18-9498-8E9C044DB6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7888" y="4540431"/>
            <a:ext cx="361901" cy="335812"/>
          </a:xfrm>
          <a:prstGeom prst="rect">
            <a:avLst/>
          </a:prstGeom>
        </p:spPr>
      </p:pic>
      <p:pic>
        <p:nvPicPr>
          <p:cNvPr id="61" name="Picture 60">
            <a:extLst>
              <a:ext uri="{FF2B5EF4-FFF2-40B4-BE49-F238E27FC236}">
                <a16:creationId xmlns:a16="http://schemas.microsoft.com/office/drawing/2014/main" id="{5F3A5728-1241-49EC-8E75-64E2BE8DD6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2678" y="4540431"/>
            <a:ext cx="361901" cy="335812"/>
          </a:xfrm>
          <a:prstGeom prst="rect">
            <a:avLst/>
          </a:prstGeom>
        </p:spPr>
      </p:pic>
      <p:pic>
        <p:nvPicPr>
          <p:cNvPr id="63" name="Picture 62">
            <a:extLst>
              <a:ext uri="{FF2B5EF4-FFF2-40B4-BE49-F238E27FC236}">
                <a16:creationId xmlns:a16="http://schemas.microsoft.com/office/drawing/2014/main" id="{A4EA670C-5C3D-403A-8827-4F68F983CF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3798" y="4540431"/>
            <a:ext cx="361901" cy="335812"/>
          </a:xfrm>
          <a:prstGeom prst="rect">
            <a:avLst/>
          </a:prstGeom>
        </p:spPr>
      </p:pic>
      <p:pic>
        <p:nvPicPr>
          <p:cNvPr id="42" name="Picture 41">
            <a:extLst>
              <a:ext uri="{FF2B5EF4-FFF2-40B4-BE49-F238E27FC236}">
                <a16:creationId xmlns:a16="http://schemas.microsoft.com/office/drawing/2014/main" id="{C59EE850-91A6-4AF0-ABE0-779FE1EE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5873" y="4540431"/>
            <a:ext cx="361901" cy="335812"/>
          </a:xfrm>
          <a:prstGeom prst="rect">
            <a:avLst/>
          </a:prstGeom>
        </p:spPr>
      </p:pic>
    </p:spTree>
    <p:extLst>
      <p:ext uri="{BB962C8B-B14F-4D97-AF65-F5344CB8AC3E}">
        <p14:creationId xmlns:p14="http://schemas.microsoft.com/office/powerpoint/2010/main" val="714270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p:txBody>
          <a:bodyPr>
            <a:normAutofit/>
          </a:bodyPr>
          <a:lstStyle/>
          <a:p>
            <a:pPr algn="l"/>
            <a:r>
              <a:rPr lang="en-US" sz="3000" dirty="0">
                <a:solidFill>
                  <a:schemeClr val="accent3"/>
                </a:solidFill>
              </a:rPr>
              <a:t>Follow on funding snapshot - 2019</a:t>
            </a:r>
          </a:p>
        </p:txBody>
      </p:sp>
      <p:sp>
        <p:nvSpPr>
          <p:cNvPr id="2" name="Slide Number Placeholder 1">
            <a:extLst>
              <a:ext uri="{FF2B5EF4-FFF2-40B4-BE49-F238E27FC236}">
                <a16:creationId xmlns:a16="http://schemas.microsoft.com/office/drawing/2014/main" id="{2EBB19A0-6B00-4795-99B8-5A4FF977D33F}"/>
              </a:ext>
            </a:extLst>
          </p:cNvPr>
          <p:cNvSpPr>
            <a:spLocks noGrp="1"/>
          </p:cNvSpPr>
          <p:nvPr>
            <p:ph type="sldNum" sz="quarter" idx="12"/>
          </p:nvPr>
        </p:nvSpPr>
        <p:spPr/>
        <p:txBody>
          <a:bodyPr/>
          <a:lstStyle/>
          <a:p>
            <a:fld id="{46A06002-DBCD-4F9B-B425-B14708B98EFB}" type="slidenum">
              <a:rPr lang="en-US" smtClean="0"/>
              <a:t>5</a:t>
            </a:fld>
            <a:endParaRPr lang="en-US" dirty="0"/>
          </a:p>
        </p:txBody>
      </p:sp>
      <p:sp>
        <p:nvSpPr>
          <p:cNvPr id="73" name="Content Placeholder 3">
            <a:extLst>
              <a:ext uri="{FF2B5EF4-FFF2-40B4-BE49-F238E27FC236}">
                <a16:creationId xmlns:a16="http://schemas.microsoft.com/office/drawing/2014/main" id="{E933D195-5F70-4883-9163-637250B633F2}"/>
              </a:ext>
            </a:extLst>
          </p:cNvPr>
          <p:cNvSpPr>
            <a:spLocks noGrp="1"/>
          </p:cNvSpPr>
          <p:nvPr>
            <p:ph idx="1"/>
          </p:nvPr>
        </p:nvSpPr>
        <p:spPr>
          <a:xfrm>
            <a:off x="609600" y="4744657"/>
            <a:ext cx="10961919" cy="1009231"/>
          </a:xfrm>
          <a:solidFill>
            <a:schemeClr val="accent6">
              <a:lumMod val="20000"/>
              <a:lumOff val="80000"/>
            </a:schemeClr>
          </a:solidFill>
          <a:ln>
            <a:solidFill>
              <a:schemeClr val="bg1">
                <a:lumMod val="65000"/>
              </a:schemeClr>
            </a:solidFill>
          </a:ln>
        </p:spPr>
        <p:txBody>
          <a:bodyPr>
            <a:normAutofit/>
          </a:bodyPr>
          <a:lstStyle/>
          <a:p>
            <a:pPr marL="285750" indent="-285750">
              <a:buFont typeface="Wingdings" panose="05000000000000000000" pitchFamily="2" charset="2"/>
              <a:buChar char="ü"/>
            </a:pPr>
            <a:r>
              <a:rPr lang="en-US" sz="1600" b="0" dirty="0"/>
              <a:t>Female led companies raised approx. 1.65 times more funding than purely male led companies</a:t>
            </a:r>
          </a:p>
          <a:p>
            <a:pPr marL="285750" indent="-285750">
              <a:buFont typeface="Wingdings" panose="05000000000000000000" pitchFamily="2" charset="2"/>
              <a:buChar char="ü"/>
            </a:pPr>
            <a:r>
              <a:rPr lang="en-US" sz="1600" b="0" dirty="0"/>
              <a:t>Villgro Kenya was the first investor in most of these companies</a:t>
            </a:r>
          </a:p>
          <a:p>
            <a:pPr marL="285750" indent="-285750">
              <a:buFont typeface="Wingdings" panose="05000000000000000000" pitchFamily="2" charset="2"/>
              <a:buChar char="ü"/>
            </a:pPr>
            <a:r>
              <a:rPr lang="en-US" sz="1600" b="0" dirty="0"/>
              <a:t>Women Local led companies raised the least</a:t>
            </a:r>
          </a:p>
          <a:p>
            <a:pPr marL="285750" indent="-285750">
              <a:buFont typeface="Wingdings" panose="05000000000000000000" pitchFamily="2" charset="2"/>
              <a:buChar char="ü"/>
            </a:pPr>
            <a:endParaRPr lang="en-US" sz="1600" b="0" dirty="0"/>
          </a:p>
        </p:txBody>
      </p:sp>
      <p:sp>
        <p:nvSpPr>
          <p:cNvPr id="28" name="Text Placeholder 27">
            <a:extLst>
              <a:ext uri="{FF2B5EF4-FFF2-40B4-BE49-F238E27FC236}">
                <a16:creationId xmlns:a16="http://schemas.microsoft.com/office/drawing/2014/main" id="{238A8E0C-C3AB-4064-8B83-0746DBB788FF}"/>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CCB1A0DC-252A-4F17-8F9E-96C16C67DD4C}"/>
              </a:ext>
            </a:extLst>
          </p:cNvPr>
          <p:cNvSpPr/>
          <p:nvPr/>
        </p:nvSpPr>
        <p:spPr>
          <a:xfrm>
            <a:off x="609600" y="1428887"/>
            <a:ext cx="10979334" cy="309742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Rectangle 30">
            <a:extLst>
              <a:ext uri="{FF2B5EF4-FFF2-40B4-BE49-F238E27FC236}">
                <a16:creationId xmlns:a16="http://schemas.microsoft.com/office/drawing/2014/main" id="{1D34D109-830C-4AF5-8C37-BD6938A5B75A}"/>
              </a:ext>
            </a:extLst>
          </p:cNvPr>
          <p:cNvSpPr/>
          <p:nvPr/>
        </p:nvSpPr>
        <p:spPr>
          <a:xfrm>
            <a:off x="7365993" y="3775219"/>
            <a:ext cx="889310" cy="707886"/>
          </a:xfrm>
          <a:prstGeom prst="rect">
            <a:avLst/>
          </a:prstGeom>
        </p:spPr>
        <p:txBody>
          <a:bodyPr wrap="square">
            <a:spAutoFit/>
          </a:bodyPr>
          <a:lstStyle/>
          <a:p>
            <a:pPr algn="ctr"/>
            <a:r>
              <a:rPr lang="en-US" sz="1000" dirty="0"/>
              <a:t>The</a:t>
            </a:r>
          </a:p>
          <a:p>
            <a:pPr algn="ctr"/>
            <a:r>
              <a:rPr lang="en-US" sz="1000" dirty="0"/>
              <a:t>Pathology </a:t>
            </a:r>
          </a:p>
          <a:p>
            <a:pPr algn="ctr"/>
            <a:r>
              <a:rPr lang="en-US" sz="1000" dirty="0"/>
              <a:t>Network </a:t>
            </a:r>
          </a:p>
          <a:p>
            <a:pPr algn="ctr"/>
            <a:r>
              <a:rPr lang="en-US" sz="1000" dirty="0"/>
              <a:t>(TPN)</a:t>
            </a:r>
          </a:p>
        </p:txBody>
      </p:sp>
      <p:graphicFrame>
        <p:nvGraphicFramePr>
          <p:cNvPr id="7" name="Chart 6">
            <a:extLst>
              <a:ext uri="{FF2B5EF4-FFF2-40B4-BE49-F238E27FC236}">
                <a16:creationId xmlns:a16="http://schemas.microsoft.com/office/drawing/2014/main" id="{E9B3E248-13EA-4EB6-8ACF-26D961E7FE8F}"/>
              </a:ext>
            </a:extLst>
          </p:cNvPr>
          <p:cNvGraphicFramePr/>
          <p:nvPr>
            <p:extLst>
              <p:ext uri="{D42A27DB-BD31-4B8C-83A1-F6EECF244321}">
                <p14:modId xmlns:p14="http://schemas.microsoft.com/office/powerpoint/2010/main" val="1840921524"/>
              </p:ext>
            </p:extLst>
          </p:nvPr>
        </p:nvGraphicFramePr>
        <p:xfrm>
          <a:off x="627016" y="1751648"/>
          <a:ext cx="10949737" cy="2464951"/>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E7445DD4-C6AB-4AE1-9DC8-85F91E991421}"/>
              </a:ext>
            </a:extLst>
          </p:cNvPr>
          <p:cNvSpPr/>
          <p:nvPr/>
        </p:nvSpPr>
        <p:spPr>
          <a:xfrm>
            <a:off x="3782158" y="1303289"/>
            <a:ext cx="4615538" cy="307777"/>
          </a:xfrm>
          <a:prstGeom prst="rect">
            <a:avLst/>
          </a:prstGeom>
          <a:solidFill>
            <a:schemeClr val="accent3"/>
          </a:solidFill>
          <a:ln>
            <a:solidFill>
              <a:schemeClr val="accent1"/>
            </a:solidFill>
          </a:ln>
        </p:spPr>
        <p:txBody>
          <a:bodyPr wrap="square">
            <a:spAutoFit/>
          </a:bodyPr>
          <a:lstStyle/>
          <a:p>
            <a:pPr algn="ctr"/>
            <a:r>
              <a:rPr lang="en-US" sz="1400" b="1" dirty="0">
                <a:solidFill>
                  <a:schemeClr val="bg1"/>
                </a:solidFill>
              </a:rPr>
              <a:t>Follow-on funding raised in 2019 in ‘000 $ </a:t>
            </a:r>
          </a:p>
        </p:txBody>
      </p:sp>
      <p:sp>
        <p:nvSpPr>
          <p:cNvPr id="13" name="Rectangle 12">
            <a:extLst>
              <a:ext uri="{FF2B5EF4-FFF2-40B4-BE49-F238E27FC236}">
                <a16:creationId xmlns:a16="http://schemas.microsoft.com/office/drawing/2014/main" id="{8C821171-BB06-49EA-80B2-4AC34F3C90D4}"/>
              </a:ext>
            </a:extLst>
          </p:cNvPr>
          <p:cNvSpPr/>
          <p:nvPr/>
        </p:nvSpPr>
        <p:spPr>
          <a:xfrm>
            <a:off x="781253" y="3775221"/>
            <a:ext cx="396263" cy="246221"/>
          </a:xfrm>
          <a:prstGeom prst="rect">
            <a:avLst/>
          </a:prstGeom>
        </p:spPr>
        <p:txBody>
          <a:bodyPr wrap="none">
            <a:spAutoFit/>
          </a:bodyPr>
          <a:lstStyle/>
          <a:p>
            <a:pPr algn="ctr"/>
            <a:r>
              <a:rPr lang="en-US" sz="1000" dirty="0"/>
              <a:t>IFA</a:t>
            </a:r>
          </a:p>
        </p:txBody>
      </p:sp>
      <p:sp>
        <p:nvSpPr>
          <p:cNvPr id="14" name="Rectangle 13">
            <a:extLst>
              <a:ext uri="{FF2B5EF4-FFF2-40B4-BE49-F238E27FC236}">
                <a16:creationId xmlns:a16="http://schemas.microsoft.com/office/drawing/2014/main" id="{A26AB1EB-BCDA-45EE-B100-04F2677703B6}"/>
              </a:ext>
            </a:extLst>
          </p:cNvPr>
          <p:cNvSpPr/>
          <p:nvPr/>
        </p:nvSpPr>
        <p:spPr>
          <a:xfrm>
            <a:off x="1449033" y="3775221"/>
            <a:ext cx="458780" cy="246221"/>
          </a:xfrm>
          <a:prstGeom prst="rect">
            <a:avLst/>
          </a:prstGeom>
        </p:spPr>
        <p:txBody>
          <a:bodyPr wrap="none">
            <a:spAutoFit/>
          </a:bodyPr>
          <a:lstStyle/>
          <a:p>
            <a:pPr algn="ctr"/>
            <a:r>
              <a:rPr lang="en-US" sz="1000" dirty="0"/>
              <a:t>Enzi</a:t>
            </a:r>
          </a:p>
        </p:txBody>
      </p:sp>
      <p:sp>
        <p:nvSpPr>
          <p:cNvPr id="15" name="Rectangle 14">
            <a:extLst>
              <a:ext uri="{FF2B5EF4-FFF2-40B4-BE49-F238E27FC236}">
                <a16:creationId xmlns:a16="http://schemas.microsoft.com/office/drawing/2014/main" id="{C2AA9CD9-204B-4F2C-B6F9-F9A5946FD1C2}"/>
              </a:ext>
            </a:extLst>
          </p:cNvPr>
          <p:cNvSpPr/>
          <p:nvPr/>
        </p:nvSpPr>
        <p:spPr>
          <a:xfrm>
            <a:off x="1964684" y="3775221"/>
            <a:ext cx="803426" cy="246221"/>
          </a:xfrm>
          <a:prstGeom prst="rect">
            <a:avLst/>
          </a:prstGeom>
        </p:spPr>
        <p:txBody>
          <a:bodyPr wrap="none">
            <a:spAutoFit/>
          </a:bodyPr>
          <a:lstStyle/>
          <a:p>
            <a:pPr algn="ctr"/>
            <a:r>
              <a:rPr lang="en-US" sz="1000" dirty="0"/>
              <a:t>Matibabu</a:t>
            </a:r>
          </a:p>
        </p:txBody>
      </p:sp>
      <p:sp>
        <p:nvSpPr>
          <p:cNvPr id="16" name="Rectangle 15">
            <a:extLst>
              <a:ext uri="{FF2B5EF4-FFF2-40B4-BE49-F238E27FC236}">
                <a16:creationId xmlns:a16="http://schemas.microsoft.com/office/drawing/2014/main" id="{927719C7-6618-4BBE-B0EB-248832D4553B}"/>
              </a:ext>
            </a:extLst>
          </p:cNvPr>
          <p:cNvSpPr/>
          <p:nvPr/>
        </p:nvSpPr>
        <p:spPr>
          <a:xfrm>
            <a:off x="2832601" y="3775221"/>
            <a:ext cx="479618" cy="246221"/>
          </a:xfrm>
          <a:prstGeom prst="rect">
            <a:avLst/>
          </a:prstGeom>
        </p:spPr>
        <p:txBody>
          <a:bodyPr wrap="none">
            <a:spAutoFit/>
          </a:bodyPr>
          <a:lstStyle/>
          <a:p>
            <a:pPr algn="ctr"/>
            <a:r>
              <a:rPr lang="en-US" sz="1000" dirty="0"/>
              <a:t>HEN</a:t>
            </a:r>
          </a:p>
        </p:txBody>
      </p:sp>
      <p:sp>
        <p:nvSpPr>
          <p:cNvPr id="17" name="Rectangle 16">
            <a:extLst>
              <a:ext uri="{FF2B5EF4-FFF2-40B4-BE49-F238E27FC236}">
                <a16:creationId xmlns:a16="http://schemas.microsoft.com/office/drawing/2014/main" id="{E7725172-888A-4959-9F67-5039E7BEBE95}"/>
              </a:ext>
            </a:extLst>
          </p:cNvPr>
          <p:cNvSpPr/>
          <p:nvPr/>
        </p:nvSpPr>
        <p:spPr>
          <a:xfrm>
            <a:off x="3491871" y="3775221"/>
            <a:ext cx="505268" cy="246221"/>
          </a:xfrm>
          <a:prstGeom prst="rect">
            <a:avLst/>
          </a:prstGeom>
        </p:spPr>
        <p:txBody>
          <a:bodyPr wrap="none">
            <a:spAutoFit/>
          </a:bodyPr>
          <a:lstStyle/>
          <a:p>
            <a:pPr algn="ctr"/>
            <a:r>
              <a:rPr lang="en-US" sz="1000" dirty="0"/>
              <a:t>Flare</a:t>
            </a:r>
          </a:p>
        </p:txBody>
      </p:sp>
      <p:sp>
        <p:nvSpPr>
          <p:cNvPr id="21" name="Rectangle 20">
            <a:extLst>
              <a:ext uri="{FF2B5EF4-FFF2-40B4-BE49-F238E27FC236}">
                <a16:creationId xmlns:a16="http://schemas.microsoft.com/office/drawing/2014/main" id="{BE8411F9-60C3-4CD2-927B-66680C68D855}"/>
              </a:ext>
            </a:extLst>
          </p:cNvPr>
          <p:cNvSpPr/>
          <p:nvPr/>
        </p:nvSpPr>
        <p:spPr>
          <a:xfrm>
            <a:off x="4139497" y="3775221"/>
            <a:ext cx="591829" cy="400110"/>
          </a:xfrm>
          <a:prstGeom prst="rect">
            <a:avLst/>
          </a:prstGeom>
        </p:spPr>
        <p:txBody>
          <a:bodyPr wrap="none">
            <a:spAutoFit/>
          </a:bodyPr>
          <a:lstStyle/>
          <a:p>
            <a:pPr algn="ctr"/>
            <a:r>
              <a:rPr lang="en-US" sz="1000" dirty="0"/>
              <a:t>Clinic-</a:t>
            </a:r>
          </a:p>
          <a:p>
            <a:pPr algn="ctr"/>
            <a:r>
              <a:rPr lang="en-US" sz="1000" dirty="0"/>
              <a:t>pesa</a:t>
            </a:r>
          </a:p>
        </p:txBody>
      </p:sp>
      <p:sp>
        <p:nvSpPr>
          <p:cNvPr id="23" name="Rectangle 22">
            <a:extLst>
              <a:ext uri="{FF2B5EF4-FFF2-40B4-BE49-F238E27FC236}">
                <a16:creationId xmlns:a16="http://schemas.microsoft.com/office/drawing/2014/main" id="{D378B01A-16C9-42CC-8F7E-AC0DB1F8A672}"/>
              </a:ext>
            </a:extLst>
          </p:cNvPr>
          <p:cNvSpPr/>
          <p:nvPr/>
        </p:nvSpPr>
        <p:spPr>
          <a:xfrm>
            <a:off x="4827437" y="3775221"/>
            <a:ext cx="627095" cy="400110"/>
          </a:xfrm>
          <a:prstGeom prst="rect">
            <a:avLst/>
          </a:prstGeom>
        </p:spPr>
        <p:txBody>
          <a:bodyPr wrap="none">
            <a:spAutoFit/>
          </a:bodyPr>
          <a:lstStyle/>
          <a:p>
            <a:pPr algn="ctr"/>
            <a:r>
              <a:rPr lang="en-US" sz="1000" dirty="0"/>
              <a:t>Mama </a:t>
            </a:r>
          </a:p>
          <a:p>
            <a:pPr algn="ctr"/>
            <a:r>
              <a:rPr lang="en-US" sz="1000" dirty="0"/>
              <a:t>Ope</a:t>
            </a:r>
          </a:p>
        </p:txBody>
      </p:sp>
      <p:sp>
        <p:nvSpPr>
          <p:cNvPr id="25" name="Rectangle 24">
            <a:extLst>
              <a:ext uri="{FF2B5EF4-FFF2-40B4-BE49-F238E27FC236}">
                <a16:creationId xmlns:a16="http://schemas.microsoft.com/office/drawing/2014/main" id="{6A8DF1D9-D037-4FC0-B672-FF726DB5DD6A}"/>
              </a:ext>
            </a:extLst>
          </p:cNvPr>
          <p:cNvSpPr/>
          <p:nvPr/>
        </p:nvSpPr>
        <p:spPr>
          <a:xfrm>
            <a:off x="5519937" y="3775221"/>
            <a:ext cx="647934" cy="400110"/>
          </a:xfrm>
          <a:prstGeom prst="rect">
            <a:avLst/>
          </a:prstGeom>
        </p:spPr>
        <p:txBody>
          <a:bodyPr wrap="none">
            <a:spAutoFit/>
          </a:bodyPr>
          <a:lstStyle/>
          <a:p>
            <a:pPr algn="ctr"/>
            <a:r>
              <a:rPr lang="en-US" sz="1000" dirty="0"/>
              <a:t>Miti </a:t>
            </a:r>
          </a:p>
          <a:p>
            <a:pPr algn="ctr"/>
            <a:r>
              <a:rPr lang="en-US" sz="1000" dirty="0"/>
              <a:t>Health </a:t>
            </a:r>
          </a:p>
        </p:txBody>
      </p:sp>
      <p:sp>
        <p:nvSpPr>
          <p:cNvPr id="27" name="Rectangle 26">
            <a:extLst>
              <a:ext uri="{FF2B5EF4-FFF2-40B4-BE49-F238E27FC236}">
                <a16:creationId xmlns:a16="http://schemas.microsoft.com/office/drawing/2014/main" id="{46446D03-9F69-40DC-A405-7AAEAAA42BB2}"/>
              </a:ext>
            </a:extLst>
          </p:cNvPr>
          <p:cNvSpPr/>
          <p:nvPr/>
        </p:nvSpPr>
        <p:spPr>
          <a:xfrm>
            <a:off x="6212501" y="3775221"/>
            <a:ext cx="623889" cy="246221"/>
          </a:xfrm>
          <a:prstGeom prst="rect">
            <a:avLst/>
          </a:prstGeom>
        </p:spPr>
        <p:txBody>
          <a:bodyPr wrap="none">
            <a:spAutoFit/>
          </a:bodyPr>
          <a:lstStyle/>
          <a:p>
            <a:pPr algn="ctr"/>
            <a:r>
              <a:rPr lang="en-US" sz="1000" dirty="0"/>
              <a:t>Turaco</a:t>
            </a:r>
          </a:p>
        </p:txBody>
      </p:sp>
      <p:sp>
        <p:nvSpPr>
          <p:cNvPr id="29" name="Rectangle 28">
            <a:extLst>
              <a:ext uri="{FF2B5EF4-FFF2-40B4-BE49-F238E27FC236}">
                <a16:creationId xmlns:a16="http://schemas.microsoft.com/office/drawing/2014/main" id="{1FA3BD24-A1BC-4B26-96EB-ED3E5871168E}"/>
              </a:ext>
            </a:extLst>
          </p:cNvPr>
          <p:cNvSpPr/>
          <p:nvPr/>
        </p:nvSpPr>
        <p:spPr>
          <a:xfrm>
            <a:off x="6881899" y="3775221"/>
            <a:ext cx="564578" cy="246221"/>
          </a:xfrm>
          <a:prstGeom prst="rect">
            <a:avLst/>
          </a:prstGeom>
        </p:spPr>
        <p:txBody>
          <a:bodyPr wrap="none">
            <a:spAutoFit/>
          </a:bodyPr>
          <a:lstStyle/>
          <a:p>
            <a:pPr algn="ctr"/>
            <a:r>
              <a:rPr lang="en-US" sz="1000" dirty="0"/>
              <a:t>A-Lite</a:t>
            </a:r>
          </a:p>
        </p:txBody>
      </p:sp>
      <p:sp>
        <p:nvSpPr>
          <p:cNvPr id="33" name="Rectangle 32">
            <a:extLst>
              <a:ext uri="{FF2B5EF4-FFF2-40B4-BE49-F238E27FC236}">
                <a16:creationId xmlns:a16="http://schemas.microsoft.com/office/drawing/2014/main" id="{C89FF579-B8FC-4A55-AB42-1CCFD542557C}"/>
              </a:ext>
            </a:extLst>
          </p:cNvPr>
          <p:cNvSpPr/>
          <p:nvPr/>
        </p:nvSpPr>
        <p:spPr>
          <a:xfrm>
            <a:off x="8256683" y="3775221"/>
            <a:ext cx="460382" cy="246221"/>
          </a:xfrm>
          <a:prstGeom prst="rect">
            <a:avLst/>
          </a:prstGeom>
        </p:spPr>
        <p:txBody>
          <a:bodyPr wrap="none">
            <a:spAutoFit/>
          </a:bodyPr>
          <a:lstStyle/>
          <a:p>
            <a:pPr algn="ctr"/>
            <a:r>
              <a:rPr lang="en-US" sz="1000" dirty="0"/>
              <a:t>Ilara</a:t>
            </a:r>
          </a:p>
        </p:txBody>
      </p:sp>
      <p:sp>
        <p:nvSpPr>
          <p:cNvPr id="37" name="Rectangle 36">
            <a:extLst>
              <a:ext uri="{FF2B5EF4-FFF2-40B4-BE49-F238E27FC236}">
                <a16:creationId xmlns:a16="http://schemas.microsoft.com/office/drawing/2014/main" id="{E5F7FC04-AD7B-4E61-9696-5540A105ED8C}"/>
              </a:ext>
            </a:extLst>
          </p:cNvPr>
          <p:cNvSpPr/>
          <p:nvPr/>
        </p:nvSpPr>
        <p:spPr>
          <a:xfrm>
            <a:off x="8901123" y="3775221"/>
            <a:ext cx="607859" cy="400110"/>
          </a:xfrm>
          <a:prstGeom prst="rect">
            <a:avLst/>
          </a:prstGeom>
        </p:spPr>
        <p:txBody>
          <a:bodyPr wrap="none">
            <a:spAutoFit/>
          </a:bodyPr>
          <a:lstStyle/>
          <a:p>
            <a:pPr algn="ctr"/>
            <a:r>
              <a:rPr lang="en-US" sz="1000" dirty="0"/>
              <a:t>Weke-</a:t>
            </a:r>
          </a:p>
          <a:p>
            <a:pPr algn="ctr"/>
            <a:r>
              <a:rPr lang="en-US" sz="1000" dirty="0"/>
              <a:t>bere</a:t>
            </a:r>
          </a:p>
        </p:txBody>
      </p:sp>
      <p:sp>
        <p:nvSpPr>
          <p:cNvPr id="39" name="Rectangle 38">
            <a:extLst>
              <a:ext uri="{FF2B5EF4-FFF2-40B4-BE49-F238E27FC236}">
                <a16:creationId xmlns:a16="http://schemas.microsoft.com/office/drawing/2014/main" id="{80DF639B-F0EE-4777-AD64-E328054CDCF4}"/>
              </a:ext>
            </a:extLst>
          </p:cNvPr>
          <p:cNvSpPr/>
          <p:nvPr/>
        </p:nvSpPr>
        <p:spPr>
          <a:xfrm>
            <a:off x="9578116" y="3775221"/>
            <a:ext cx="611065" cy="246221"/>
          </a:xfrm>
          <a:prstGeom prst="rect">
            <a:avLst/>
          </a:prstGeom>
        </p:spPr>
        <p:txBody>
          <a:bodyPr wrap="none">
            <a:spAutoFit/>
          </a:bodyPr>
          <a:lstStyle/>
          <a:p>
            <a:pPr algn="ctr"/>
            <a:r>
              <a:rPr lang="en-US" sz="1000" dirty="0"/>
              <a:t>Kijenzi</a:t>
            </a:r>
          </a:p>
        </p:txBody>
      </p:sp>
      <p:sp>
        <p:nvSpPr>
          <p:cNvPr id="40" name="Rectangle 39">
            <a:extLst>
              <a:ext uri="{FF2B5EF4-FFF2-40B4-BE49-F238E27FC236}">
                <a16:creationId xmlns:a16="http://schemas.microsoft.com/office/drawing/2014/main" id="{20F2DE41-C12B-447A-AA34-477B393286FB}"/>
              </a:ext>
            </a:extLst>
          </p:cNvPr>
          <p:cNvSpPr/>
          <p:nvPr/>
        </p:nvSpPr>
        <p:spPr>
          <a:xfrm>
            <a:off x="10257834" y="3775221"/>
            <a:ext cx="704040" cy="400110"/>
          </a:xfrm>
          <a:prstGeom prst="rect">
            <a:avLst/>
          </a:prstGeom>
        </p:spPr>
        <p:txBody>
          <a:bodyPr wrap="none">
            <a:spAutoFit/>
          </a:bodyPr>
          <a:lstStyle/>
          <a:p>
            <a:pPr algn="ctr"/>
            <a:r>
              <a:rPr lang="en-US" sz="1000" dirty="0"/>
              <a:t>Stream-</a:t>
            </a:r>
          </a:p>
          <a:p>
            <a:pPr algn="ctr"/>
            <a:r>
              <a:rPr lang="en-US" sz="1000" dirty="0"/>
              <a:t>line</a:t>
            </a:r>
          </a:p>
        </p:txBody>
      </p:sp>
      <p:sp>
        <p:nvSpPr>
          <p:cNvPr id="41" name="Rectangle 40">
            <a:extLst>
              <a:ext uri="{FF2B5EF4-FFF2-40B4-BE49-F238E27FC236}">
                <a16:creationId xmlns:a16="http://schemas.microsoft.com/office/drawing/2014/main" id="{D8F275F6-9717-40AB-B9C3-771D83F58CAA}"/>
              </a:ext>
            </a:extLst>
          </p:cNvPr>
          <p:cNvSpPr/>
          <p:nvPr/>
        </p:nvSpPr>
        <p:spPr>
          <a:xfrm>
            <a:off x="10923226" y="3775221"/>
            <a:ext cx="603050" cy="400110"/>
          </a:xfrm>
          <a:prstGeom prst="rect">
            <a:avLst/>
          </a:prstGeom>
        </p:spPr>
        <p:txBody>
          <a:bodyPr wrap="none">
            <a:spAutoFit/>
          </a:bodyPr>
          <a:lstStyle/>
          <a:p>
            <a:pPr algn="ctr"/>
            <a:r>
              <a:rPr lang="en-US" sz="1000" dirty="0"/>
              <a:t>Dawa-</a:t>
            </a:r>
          </a:p>
          <a:p>
            <a:pPr algn="ctr"/>
            <a:r>
              <a:rPr lang="en-US" sz="1000" dirty="0"/>
              <a:t>pay</a:t>
            </a:r>
          </a:p>
        </p:txBody>
      </p:sp>
      <p:cxnSp>
        <p:nvCxnSpPr>
          <p:cNvPr id="26" name="Straight Connector 25">
            <a:extLst>
              <a:ext uri="{FF2B5EF4-FFF2-40B4-BE49-F238E27FC236}">
                <a16:creationId xmlns:a16="http://schemas.microsoft.com/office/drawing/2014/main" id="{5A9561A4-AA4C-40CE-B6E1-C2825044E440}"/>
              </a:ext>
            </a:extLst>
          </p:cNvPr>
          <p:cNvCxnSpPr>
            <a:cxnSpLocks/>
          </p:cNvCxnSpPr>
          <p:nvPr/>
        </p:nvCxnSpPr>
        <p:spPr>
          <a:xfrm>
            <a:off x="760093" y="3752768"/>
            <a:ext cx="106572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625BE6C-83F6-4C8A-B45C-963C0F5F9965}"/>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5568801" y="1696969"/>
            <a:ext cx="363754" cy="326303"/>
          </a:xfrm>
          <a:prstGeom prst="rect">
            <a:avLst/>
          </a:prstGeom>
        </p:spPr>
      </p:pic>
      <p:pic>
        <p:nvPicPr>
          <p:cNvPr id="9" name="Picture 8">
            <a:extLst>
              <a:ext uri="{FF2B5EF4-FFF2-40B4-BE49-F238E27FC236}">
                <a16:creationId xmlns:a16="http://schemas.microsoft.com/office/drawing/2014/main" id="{B62011D1-5733-40FF-8EC8-D9798903B34F}"/>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780687" y="2741670"/>
            <a:ext cx="364692" cy="431475"/>
          </a:xfrm>
          <a:prstGeom prst="rect">
            <a:avLst/>
          </a:prstGeom>
        </p:spPr>
      </p:pic>
      <p:pic>
        <p:nvPicPr>
          <p:cNvPr id="10" name="Picture 9">
            <a:extLst>
              <a:ext uri="{FF2B5EF4-FFF2-40B4-BE49-F238E27FC236}">
                <a16:creationId xmlns:a16="http://schemas.microsoft.com/office/drawing/2014/main" id="{C4DA491F-9570-4D07-B4FF-A060F7E0E9D5}"/>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1390918" y="2741670"/>
            <a:ext cx="390029" cy="431475"/>
          </a:xfrm>
          <a:prstGeom prst="rect">
            <a:avLst/>
          </a:prstGeom>
        </p:spPr>
      </p:pic>
      <p:pic>
        <p:nvPicPr>
          <p:cNvPr id="11" name="Picture 10">
            <a:extLst>
              <a:ext uri="{FF2B5EF4-FFF2-40B4-BE49-F238E27FC236}">
                <a16:creationId xmlns:a16="http://schemas.microsoft.com/office/drawing/2014/main" id="{7375D8E4-60FC-49AB-BA1F-69735B6A3649}"/>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2143892" y="2741670"/>
            <a:ext cx="364692" cy="431475"/>
          </a:xfrm>
          <a:prstGeom prst="rect">
            <a:avLst/>
          </a:prstGeom>
        </p:spPr>
      </p:pic>
      <p:pic>
        <p:nvPicPr>
          <p:cNvPr id="12" name="Picture 11">
            <a:extLst>
              <a:ext uri="{FF2B5EF4-FFF2-40B4-BE49-F238E27FC236}">
                <a16:creationId xmlns:a16="http://schemas.microsoft.com/office/drawing/2014/main" id="{5CB3669E-A1FA-44EA-9983-9AEEAC50B0F3}"/>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1507914" y="2741670"/>
            <a:ext cx="419141" cy="390248"/>
          </a:xfrm>
          <a:prstGeom prst="rect">
            <a:avLst/>
          </a:prstGeom>
        </p:spPr>
      </p:pic>
      <p:pic>
        <p:nvPicPr>
          <p:cNvPr id="18" name="Picture 17">
            <a:extLst>
              <a:ext uri="{FF2B5EF4-FFF2-40B4-BE49-F238E27FC236}">
                <a16:creationId xmlns:a16="http://schemas.microsoft.com/office/drawing/2014/main" id="{9F919275-D02B-4F9C-A18C-E64A06BC1B05}"/>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2809434" y="2741670"/>
            <a:ext cx="411704" cy="383323"/>
          </a:xfrm>
          <a:prstGeom prst="rect">
            <a:avLst/>
          </a:prstGeom>
        </p:spPr>
      </p:pic>
      <p:pic>
        <p:nvPicPr>
          <p:cNvPr id="19" name="Picture 18">
            <a:extLst>
              <a:ext uri="{FF2B5EF4-FFF2-40B4-BE49-F238E27FC236}">
                <a16:creationId xmlns:a16="http://schemas.microsoft.com/office/drawing/2014/main" id="{529C4067-3B77-4CA8-B57C-4C66C8396E93}"/>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3530446" y="2430851"/>
            <a:ext cx="389047" cy="348992"/>
          </a:xfrm>
          <a:prstGeom prst="rect">
            <a:avLst/>
          </a:prstGeom>
        </p:spPr>
      </p:pic>
      <p:pic>
        <p:nvPicPr>
          <p:cNvPr id="20" name="Picture 19">
            <a:extLst>
              <a:ext uri="{FF2B5EF4-FFF2-40B4-BE49-F238E27FC236}">
                <a16:creationId xmlns:a16="http://schemas.microsoft.com/office/drawing/2014/main" id="{EF32754B-CB07-4010-969B-9DE4956030DF}"/>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4211406" y="2749008"/>
            <a:ext cx="378525" cy="431475"/>
          </a:xfrm>
          <a:prstGeom prst="rect">
            <a:avLst/>
          </a:prstGeom>
        </p:spPr>
      </p:pic>
      <p:pic>
        <p:nvPicPr>
          <p:cNvPr id="22" name="Picture 21">
            <a:extLst>
              <a:ext uri="{FF2B5EF4-FFF2-40B4-BE49-F238E27FC236}">
                <a16:creationId xmlns:a16="http://schemas.microsoft.com/office/drawing/2014/main" id="{18096A27-D40F-4F2B-A30A-087C17F7B669}"/>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4821189" y="2756024"/>
            <a:ext cx="427319" cy="383323"/>
          </a:xfrm>
          <a:prstGeom prst="rect">
            <a:avLst/>
          </a:prstGeom>
        </p:spPr>
      </p:pic>
      <p:pic>
        <p:nvPicPr>
          <p:cNvPr id="24" name="Picture 23">
            <a:extLst>
              <a:ext uri="{FF2B5EF4-FFF2-40B4-BE49-F238E27FC236}">
                <a16:creationId xmlns:a16="http://schemas.microsoft.com/office/drawing/2014/main" id="{2F3F4FCC-2383-46DA-B4A3-86C9200FFB0C}"/>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6259867" y="2169974"/>
            <a:ext cx="353916" cy="403424"/>
          </a:xfrm>
          <a:prstGeom prst="rect">
            <a:avLst/>
          </a:prstGeom>
        </p:spPr>
      </p:pic>
      <p:pic>
        <p:nvPicPr>
          <p:cNvPr id="45" name="Picture 44">
            <a:extLst>
              <a:ext uri="{FF2B5EF4-FFF2-40B4-BE49-F238E27FC236}">
                <a16:creationId xmlns:a16="http://schemas.microsoft.com/office/drawing/2014/main" id="{30A09441-7E5C-45D8-9835-5FCE840676B8}"/>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6957329" y="2741916"/>
            <a:ext cx="353916" cy="403424"/>
          </a:xfrm>
          <a:prstGeom prst="rect">
            <a:avLst/>
          </a:prstGeom>
        </p:spPr>
      </p:pic>
      <p:pic>
        <p:nvPicPr>
          <p:cNvPr id="47" name="Picture 46">
            <a:extLst>
              <a:ext uri="{FF2B5EF4-FFF2-40B4-BE49-F238E27FC236}">
                <a16:creationId xmlns:a16="http://schemas.microsoft.com/office/drawing/2014/main" id="{5A9AA419-DED7-43B6-9828-0DB0B24A2168}"/>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7574668" y="2741916"/>
            <a:ext cx="353916" cy="403424"/>
          </a:xfrm>
          <a:prstGeom prst="rect">
            <a:avLst/>
          </a:prstGeom>
        </p:spPr>
      </p:pic>
      <p:pic>
        <p:nvPicPr>
          <p:cNvPr id="49" name="Picture 48">
            <a:extLst>
              <a:ext uri="{FF2B5EF4-FFF2-40B4-BE49-F238E27FC236}">
                <a16:creationId xmlns:a16="http://schemas.microsoft.com/office/drawing/2014/main" id="{EFD49A7C-D76B-43D4-90B4-7C1C09C1C5FA}"/>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8275651" y="2693921"/>
            <a:ext cx="353916" cy="403424"/>
          </a:xfrm>
          <a:prstGeom prst="rect">
            <a:avLst/>
          </a:prstGeom>
        </p:spPr>
      </p:pic>
      <p:pic>
        <p:nvPicPr>
          <p:cNvPr id="51" name="Picture 50">
            <a:extLst>
              <a:ext uri="{FF2B5EF4-FFF2-40B4-BE49-F238E27FC236}">
                <a16:creationId xmlns:a16="http://schemas.microsoft.com/office/drawing/2014/main" id="{99FA8AF5-6F52-4FFB-88E9-D012581BB4D6}"/>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8940121" y="2725412"/>
            <a:ext cx="353916" cy="403424"/>
          </a:xfrm>
          <a:prstGeom prst="rect">
            <a:avLst/>
          </a:prstGeom>
        </p:spPr>
      </p:pic>
      <p:pic>
        <p:nvPicPr>
          <p:cNvPr id="54" name="Picture 53">
            <a:extLst>
              <a:ext uri="{FF2B5EF4-FFF2-40B4-BE49-F238E27FC236}">
                <a16:creationId xmlns:a16="http://schemas.microsoft.com/office/drawing/2014/main" id="{967B4989-BDB2-4785-A695-81C48EC59A66}"/>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2725421" y="2741670"/>
            <a:ext cx="364692" cy="431475"/>
          </a:xfrm>
          <a:prstGeom prst="rect">
            <a:avLst/>
          </a:prstGeom>
        </p:spPr>
      </p:pic>
      <p:pic>
        <p:nvPicPr>
          <p:cNvPr id="56" name="Picture 55">
            <a:extLst>
              <a:ext uri="{FF2B5EF4-FFF2-40B4-BE49-F238E27FC236}">
                <a16:creationId xmlns:a16="http://schemas.microsoft.com/office/drawing/2014/main" id="{F51BF798-CAE4-412D-ADA9-FA66420BDEB1}"/>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9558270" y="2738161"/>
            <a:ext cx="353916" cy="403424"/>
          </a:xfrm>
          <a:prstGeom prst="rect">
            <a:avLst/>
          </a:prstGeom>
        </p:spPr>
      </p:pic>
      <p:pic>
        <p:nvPicPr>
          <p:cNvPr id="57" name="Picture 56">
            <a:extLst>
              <a:ext uri="{FF2B5EF4-FFF2-40B4-BE49-F238E27FC236}">
                <a16:creationId xmlns:a16="http://schemas.microsoft.com/office/drawing/2014/main" id="{DD605DED-EE33-4CEA-83B5-A0F81F3120BF}"/>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10259251" y="2727330"/>
            <a:ext cx="353916" cy="403424"/>
          </a:xfrm>
          <a:prstGeom prst="rect">
            <a:avLst/>
          </a:prstGeom>
        </p:spPr>
      </p:pic>
      <p:pic>
        <p:nvPicPr>
          <p:cNvPr id="58" name="Picture 57">
            <a:extLst>
              <a:ext uri="{FF2B5EF4-FFF2-40B4-BE49-F238E27FC236}">
                <a16:creationId xmlns:a16="http://schemas.microsoft.com/office/drawing/2014/main" id="{AD91B09A-9388-4405-8F94-56140A055695}"/>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10960233" y="2733038"/>
            <a:ext cx="353916" cy="403424"/>
          </a:xfrm>
          <a:prstGeom prst="rect">
            <a:avLst/>
          </a:prstGeom>
        </p:spPr>
      </p:pic>
    </p:spTree>
    <p:extLst>
      <p:ext uri="{BB962C8B-B14F-4D97-AF65-F5344CB8AC3E}">
        <p14:creationId xmlns:p14="http://schemas.microsoft.com/office/powerpoint/2010/main" val="976520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a:spLocks noGrp="1"/>
          </p:cNvSpPr>
          <p:nvPr>
            <p:ph type="title"/>
          </p:nvPr>
        </p:nvSpPr>
        <p:spPr/>
        <p:txBody>
          <a:bodyPr>
            <a:normAutofit/>
          </a:bodyPr>
          <a:lstStyle/>
          <a:p>
            <a:pPr algn="l"/>
            <a:r>
              <a:rPr lang="en-US" sz="3000" dirty="0">
                <a:solidFill>
                  <a:schemeClr val="accent3"/>
                </a:solidFill>
              </a:rPr>
              <a:t>Revenue Generation Snapshot - 2019</a:t>
            </a:r>
          </a:p>
        </p:txBody>
      </p:sp>
      <p:sp>
        <p:nvSpPr>
          <p:cNvPr id="2" name="Slide Number Placeholder 1">
            <a:extLst>
              <a:ext uri="{FF2B5EF4-FFF2-40B4-BE49-F238E27FC236}">
                <a16:creationId xmlns:a16="http://schemas.microsoft.com/office/drawing/2014/main" id="{59753CC8-8211-49AD-8EC2-A6F265217CBC}"/>
              </a:ext>
            </a:extLst>
          </p:cNvPr>
          <p:cNvSpPr>
            <a:spLocks noGrp="1"/>
          </p:cNvSpPr>
          <p:nvPr>
            <p:ph type="sldNum" sz="quarter" idx="10"/>
          </p:nvPr>
        </p:nvSpPr>
        <p:spPr/>
        <p:txBody>
          <a:bodyPr/>
          <a:lstStyle/>
          <a:p>
            <a:fld id="{46A06002-DBCD-4F9B-B425-B14708B98EFB}" type="slidenum">
              <a:rPr lang="en-US" smtClean="0"/>
              <a:t>6</a:t>
            </a:fld>
            <a:endParaRPr lang="en-US" dirty="0"/>
          </a:p>
        </p:txBody>
      </p:sp>
      <p:sp>
        <p:nvSpPr>
          <p:cNvPr id="73" name="Content Placeholder 3">
            <a:extLst>
              <a:ext uri="{FF2B5EF4-FFF2-40B4-BE49-F238E27FC236}">
                <a16:creationId xmlns:a16="http://schemas.microsoft.com/office/drawing/2014/main" id="{E933D195-5F70-4883-9163-637250B633F2}"/>
              </a:ext>
            </a:extLst>
          </p:cNvPr>
          <p:cNvSpPr>
            <a:spLocks noGrp="1"/>
          </p:cNvSpPr>
          <p:nvPr>
            <p:ph idx="4294967295"/>
          </p:nvPr>
        </p:nvSpPr>
        <p:spPr>
          <a:xfrm>
            <a:off x="524375" y="4656791"/>
            <a:ext cx="1164075" cy="274000"/>
          </a:xfrm>
        </p:spPr>
        <p:txBody>
          <a:bodyPr>
            <a:noAutofit/>
          </a:bodyPr>
          <a:lstStyle/>
          <a:p>
            <a:r>
              <a:rPr lang="en-US" sz="1400" dirty="0"/>
              <a:t>Legend</a:t>
            </a:r>
          </a:p>
        </p:txBody>
      </p:sp>
      <p:sp>
        <p:nvSpPr>
          <p:cNvPr id="5" name="Text Placeholder 4">
            <a:extLst>
              <a:ext uri="{FF2B5EF4-FFF2-40B4-BE49-F238E27FC236}">
                <a16:creationId xmlns:a16="http://schemas.microsoft.com/office/drawing/2014/main" id="{2BD2BA4A-0BE2-4115-9A79-35BAD7887DA9}"/>
              </a:ext>
            </a:extLst>
          </p:cNvPr>
          <p:cNvSpPr>
            <a:spLocks noGrp="1"/>
          </p:cNvSpPr>
          <p:nvPr>
            <p:ph type="body" sz="quarter" idx="4294967295"/>
          </p:nvPr>
        </p:nvSpPr>
        <p:spPr>
          <a:xfrm>
            <a:off x="2733799" y="5215620"/>
            <a:ext cx="8817109" cy="913435"/>
          </a:xfrm>
          <a:prstGeom prst="roundRect">
            <a:avLst/>
          </a:prstGeom>
          <a:solidFill>
            <a:schemeClr val="accent3">
              <a:lumMod val="20000"/>
              <a:lumOff val="80000"/>
            </a:schemeClr>
          </a:solidFill>
          <a:ln>
            <a:solidFill>
              <a:schemeClr val="accent2"/>
            </a:solidFill>
          </a:ln>
        </p:spPr>
        <p:txBody>
          <a:bodyPr>
            <a:noAutofit/>
          </a:bodyPr>
          <a:lstStyle/>
          <a:p>
            <a:pPr marL="285750" indent="-285750">
              <a:buFont typeface="Wingdings" panose="05000000000000000000" pitchFamily="2" charset="2"/>
              <a:buChar char="ü"/>
            </a:pPr>
            <a:r>
              <a:rPr lang="en-US" sz="1600" b="0" i="0" dirty="0"/>
              <a:t>Male led companies had  approx. 7 times more revenue traction than female led companies</a:t>
            </a:r>
          </a:p>
          <a:p>
            <a:pPr marL="285750" indent="-285750">
              <a:buFont typeface="Wingdings" panose="05000000000000000000" pitchFamily="2" charset="2"/>
              <a:buChar char="ü"/>
            </a:pPr>
            <a:r>
              <a:rPr lang="en-US" sz="1600" b="0" i="0" dirty="0"/>
              <a:t>Hardware (Med. Device) companies take much longer time to market</a:t>
            </a:r>
          </a:p>
        </p:txBody>
      </p:sp>
      <p:sp>
        <p:nvSpPr>
          <p:cNvPr id="6" name="Rectangle 5">
            <a:extLst>
              <a:ext uri="{FF2B5EF4-FFF2-40B4-BE49-F238E27FC236}">
                <a16:creationId xmlns:a16="http://schemas.microsoft.com/office/drawing/2014/main" id="{CCB1A0DC-252A-4F17-8F9E-96C16C67DD4C}"/>
              </a:ext>
            </a:extLst>
          </p:cNvPr>
          <p:cNvSpPr/>
          <p:nvPr/>
        </p:nvSpPr>
        <p:spPr>
          <a:xfrm>
            <a:off x="627016" y="1516162"/>
            <a:ext cx="10915329" cy="297463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7" name="Chart 6">
            <a:extLst>
              <a:ext uri="{FF2B5EF4-FFF2-40B4-BE49-F238E27FC236}">
                <a16:creationId xmlns:a16="http://schemas.microsoft.com/office/drawing/2014/main" id="{E9B3E248-13EA-4EB6-8ACF-26D961E7FE8F}"/>
              </a:ext>
            </a:extLst>
          </p:cNvPr>
          <p:cNvGraphicFramePr/>
          <p:nvPr>
            <p:extLst>
              <p:ext uri="{D42A27DB-BD31-4B8C-83A1-F6EECF244321}">
                <p14:modId xmlns:p14="http://schemas.microsoft.com/office/powerpoint/2010/main" val="2411478882"/>
              </p:ext>
            </p:extLst>
          </p:nvPr>
        </p:nvGraphicFramePr>
        <p:xfrm>
          <a:off x="646178" y="1576651"/>
          <a:ext cx="10904730" cy="269571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E7445DD4-C6AB-4AE1-9DC8-85F91E991421}"/>
              </a:ext>
            </a:extLst>
          </p:cNvPr>
          <p:cNvSpPr/>
          <p:nvPr/>
        </p:nvSpPr>
        <p:spPr>
          <a:xfrm>
            <a:off x="3783966" y="1323759"/>
            <a:ext cx="4612206" cy="331611"/>
          </a:xfrm>
          <a:prstGeom prst="rect">
            <a:avLst/>
          </a:prstGeom>
          <a:solidFill>
            <a:schemeClr val="accent3"/>
          </a:solidFill>
          <a:ln>
            <a:solidFill>
              <a:schemeClr val="accent1"/>
            </a:solidFill>
          </a:ln>
        </p:spPr>
        <p:txBody>
          <a:bodyPr wrap="square">
            <a:spAutoFit/>
          </a:bodyPr>
          <a:lstStyle/>
          <a:p>
            <a:pPr algn="ctr"/>
            <a:r>
              <a:rPr lang="en-US" sz="1200" b="1" dirty="0">
                <a:solidFill>
                  <a:schemeClr val="bg1"/>
                </a:solidFill>
              </a:rPr>
              <a:t>Revenues generated in 2019 in ‘000 $</a:t>
            </a:r>
          </a:p>
        </p:txBody>
      </p:sp>
      <p:sp>
        <p:nvSpPr>
          <p:cNvPr id="31" name="Rectangle 30">
            <a:extLst>
              <a:ext uri="{FF2B5EF4-FFF2-40B4-BE49-F238E27FC236}">
                <a16:creationId xmlns:a16="http://schemas.microsoft.com/office/drawing/2014/main" id="{1D34D109-830C-4AF5-8C37-BD6938A5B75A}"/>
              </a:ext>
            </a:extLst>
          </p:cNvPr>
          <p:cNvSpPr/>
          <p:nvPr/>
        </p:nvSpPr>
        <p:spPr>
          <a:xfrm>
            <a:off x="7395136" y="3613292"/>
            <a:ext cx="905179" cy="870479"/>
          </a:xfrm>
          <a:prstGeom prst="rect">
            <a:avLst/>
          </a:prstGeom>
        </p:spPr>
        <p:txBody>
          <a:bodyPr wrap="square">
            <a:spAutoFit/>
          </a:bodyPr>
          <a:lstStyle/>
          <a:p>
            <a:pPr algn="ctr"/>
            <a:r>
              <a:rPr lang="en-US" sz="825" b="1" dirty="0">
                <a:solidFill>
                  <a:schemeClr val="accent5"/>
                </a:solidFill>
              </a:rPr>
              <a:t>The</a:t>
            </a:r>
          </a:p>
          <a:p>
            <a:pPr algn="ctr"/>
            <a:r>
              <a:rPr lang="en-US" sz="825" b="1" dirty="0">
                <a:solidFill>
                  <a:schemeClr val="accent5"/>
                </a:solidFill>
              </a:rPr>
              <a:t>Pathology </a:t>
            </a:r>
          </a:p>
          <a:p>
            <a:pPr algn="ctr"/>
            <a:r>
              <a:rPr lang="en-US" sz="825" b="1" dirty="0">
                <a:solidFill>
                  <a:schemeClr val="accent5"/>
                </a:solidFill>
              </a:rPr>
              <a:t>Network </a:t>
            </a:r>
          </a:p>
          <a:p>
            <a:pPr algn="ctr"/>
            <a:r>
              <a:rPr lang="en-US" sz="825" b="1" dirty="0">
                <a:solidFill>
                  <a:schemeClr val="accent5"/>
                </a:solidFill>
              </a:rPr>
              <a:t>(TPN)</a:t>
            </a:r>
          </a:p>
        </p:txBody>
      </p:sp>
      <p:sp>
        <p:nvSpPr>
          <p:cNvPr id="13" name="Rectangle 12">
            <a:extLst>
              <a:ext uri="{FF2B5EF4-FFF2-40B4-BE49-F238E27FC236}">
                <a16:creationId xmlns:a16="http://schemas.microsoft.com/office/drawing/2014/main" id="{8C821171-BB06-49EA-80B2-4AC34F3C90D4}"/>
              </a:ext>
            </a:extLst>
          </p:cNvPr>
          <p:cNvSpPr/>
          <p:nvPr/>
        </p:nvSpPr>
        <p:spPr>
          <a:xfrm>
            <a:off x="743606" y="3602785"/>
            <a:ext cx="481405" cy="262526"/>
          </a:xfrm>
          <a:prstGeom prst="rect">
            <a:avLst/>
          </a:prstGeom>
        </p:spPr>
        <p:txBody>
          <a:bodyPr wrap="none">
            <a:spAutoFit/>
          </a:bodyPr>
          <a:lstStyle/>
          <a:p>
            <a:pPr algn="ctr"/>
            <a:r>
              <a:rPr lang="en-US" sz="825" b="1" dirty="0">
                <a:solidFill>
                  <a:schemeClr val="accent6"/>
                </a:solidFill>
              </a:rPr>
              <a:t>IFA</a:t>
            </a:r>
          </a:p>
        </p:txBody>
      </p:sp>
      <p:sp>
        <p:nvSpPr>
          <p:cNvPr id="14" name="Rectangle 13">
            <a:extLst>
              <a:ext uri="{FF2B5EF4-FFF2-40B4-BE49-F238E27FC236}">
                <a16:creationId xmlns:a16="http://schemas.microsoft.com/office/drawing/2014/main" id="{A26AB1EB-BCDA-45EE-B100-04F2677703B6}"/>
              </a:ext>
            </a:extLst>
          </p:cNvPr>
          <p:cNvSpPr/>
          <p:nvPr/>
        </p:nvSpPr>
        <p:spPr>
          <a:xfrm>
            <a:off x="1409730" y="3602785"/>
            <a:ext cx="546233" cy="262526"/>
          </a:xfrm>
          <a:prstGeom prst="rect">
            <a:avLst/>
          </a:prstGeom>
        </p:spPr>
        <p:txBody>
          <a:bodyPr wrap="none">
            <a:spAutoFit/>
          </a:bodyPr>
          <a:lstStyle/>
          <a:p>
            <a:pPr algn="ctr"/>
            <a:r>
              <a:rPr lang="en-US" sz="825" b="1" dirty="0">
                <a:solidFill>
                  <a:schemeClr val="accent6"/>
                </a:solidFill>
              </a:rPr>
              <a:t>Enzi</a:t>
            </a:r>
          </a:p>
        </p:txBody>
      </p:sp>
      <p:sp>
        <p:nvSpPr>
          <p:cNvPr id="15" name="Rectangle 14">
            <a:extLst>
              <a:ext uri="{FF2B5EF4-FFF2-40B4-BE49-F238E27FC236}">
                <a16:creationId xmlns:a16="http://schemas.microsoft.com/office/drawing/2014/main" id="{C2AA9CD9-204B-4F2C-B6F9-F9A5946FD1C2}"/>
              </a:ext>
            </a:extLst>
          </p:cNvPr>
          <p:cNvSpPr/>
          <p:nvPr/>
        </p:nvSpPr>
        <p:spPr>
          <a:xfrm>
            <a:off x="1903764" y="3602785"/>
            <a:ext cx="933112" cy="262526"/>
          </a:xfrm>
          <a:prstGeom prst="rect">
            <a:avLst/>
          </a:prstGeom>
        </p:spPr>
        <p:txBody>
          <a:bodyPr wrap="none">
            <a:spAutoFit/>
          </a:bodyPr>
          <a:lstStyle/>
          <a:p>
            <a:pPr algn="ctr"/>
            <a:r>
              <a:rPr lang="en-US" sz="825" b="1" dirty="0">
                <a:solidFill>
                  <a:schemeClr val="accent4"/>
                </a:solidFill>
              </a:rPr>
              <a:t>Matibabu</a:t>
            </a:r>
          </a:p>
        </p:txBody>
      </p:sp>
      <p:sp>
        <p:nvSpPr>
          <p:cNvPr id="16" name="Rectangle 15">
            <a:extLst>
              <a:ext uri="{FF2B5EF4-FFF2-40B4-BE49-F238E27FC236}">
                <a16:creationId xmlns:a16="http://schemas.microsoft.com/office/drawing/2014/main" id="{927719C7-6618-4BBE-B0EB-248832D4553B}"/>
              </a:ext>
            </a:extLst>
          </p:cNvPr>
          <p:cNvSpPr/>
          <p:nvPr/>
        </p:nvSpPr>
        <p:spPr>
          <a:xfrm>
            <a:off x="2773965" y="3602785"/>
            <a:ext cx="554598" cy="262526"/>
          </a:xfrm>
          <a:prstGeom prst="rect">
            <a:avLst/>
          </a:prstGeom>
        </p:spPr>
        <p:txBody>
          <a:bodyPr wrap="none">
            <a:spAutoFit/>
          </a:bodyPr>
          <a:lstStyle/>
          <a:p>
            <a:pPr algn="ctr"/>
            <a:r>
              <a:rPr lang="en-US" sz="825" b="1" dirty="0">
                <a:solidFill>
                  <a:schemeClr val="accent5"/>
                </a:solidFill>
              </a:rPr>
              <a:t>HEN</a:t>
            </a:r>
          </a:p>
        </p:txBody>
      </p:sp>
      <p:sp>
        <p:nvSpPr>
          <p:cNvPr id="17" name="Rectangle 16">
            <a:extLst>
              <a:ext uri="{FF2B5EF4-FFF2-40B4-BE49-F238E27FC236}">
                <a16:creationId xmlns:a16="http://schemas.microsoft.com/office/drawing/2014/main" id="{E7725172-888A-4959-9F67-5039E7BEBE95}"/>
              </a:ext>
            </a:extLst>
          </p:cNvPr>
          <p:cNvSpPr/>
          <p:nvPr/>
        </p:nvSpPr>
        <p:spPr>
          <a:xfrm>
            <a:off x="3446084" y="3602785"/>
            <a:ext cx="602697" cy="262526"/>
          </a:xfrm>
          <a:prstGeom prst="rect">
            <a:avLst/>
          </a:prstGeom>
        </p:spPr>
        <p:txBody>
          <a:bodyPr wrap="none">
            <a:spAutoFit/>
          </a:bodyPr>
          <a:lstStyle/>
          <a:p>
            <a:pPr algn="ctr"/>
            <a:r>
              <a:rPr lang="en-US" sz="825" b="1" dirty="0">
                <a:solidFill>
                  <a:schemeClr val="accent6"/>
                </a:solidFill>
              </a:rPr>
              <a:t>Flare</a:t>
            </a:r>
          </a:p>
        </p:txBody>
      </p:sp>
      <p:sp>
        <p:nvSpPr>
          <p:cNvPr id="21" name="Rectangle 20">
            <a:extLst>
              <a:ext uri="{FF2B5EF4-FFF2-40B4-BE49-F238E27FC236}">
                <a16:creationId xmlns:a16="http://schemas.microsoft.com/office/drawing/2014/main" id="{BE8411F9-60C3-4CD2-927B-66680C68D855}"/>
              </a:ext>
            </a:extLst>
          </p:cNvPr>
          <p:cNvSpPr/>
          <p:nvPr/>
        </p:nvSpPr>
        <p:spPr>
          <a:xfrm>
            <a:off x="4089441" y="3602784"/>
            <a:ext cx="696804" cy="414514"/>
          </a:xfrm>
          <a:prstGeom prst="rect">
            <a:avLst/>
          </a:prstGeom>
        </p:spPr>
        <p:txBody>
          <a:bodyPr wrap="none">
            <a:spAutoFit/>
          </a:bodyPr>
          <a:lstStyle/>
          <a:p>
            <a:pPr algn="ctr"/>
            <a:r>
              <a:rPr lang="en-US" sz="825" b="1" dirty="0">
                <a:solidFill>
                  <a:schemeClr val="accent5"/>
                </a:solidFill>
              </a:rPr>
              <a:t>Clinic-</a:t>
            </a:r>
          </a:p>
          <a:p>
            <a:pPr algn="ctr"/>
            <a:r>
              <a:rPr lang="en-US" sz="825" b="1" dirty="0">
                <a:solidFill>
                  <a:schemeClr val="accent5"/>
                </a:solidFill>
              </a:rPr>
              <a:t>pesa</a:t>
            </a:r>
          </a:p>
        </p:txBody>
      </p:sp>
      <p:sp>
        <p:nvSpPr>
          <p:cNvPr id="23" name="Rectangle 22">
            <a:extLst>
              <a:ext uri="{FF2B5EF4-FFF2-40B4-BE49-F238E27FC236}">
                <a16:creationId xmlns:a16="http://schemas.microsoft.com/office/drawing/2014/main" id="{D378B01A-16C9-42CC-8F7E-AC0DB1F8A672}"/>
              </a:ext>
            </a:extLst>
          </p:cNvPr>
          <p:cNvSpPr/>
          <p:nvPr/>
        </p:nvSpPr>
        <p:spPr>
          <a:xfrm>
            <a:off x="4778820" y="3602784"/>
            <a:ext cx="728171" cy="414514"/>
          </a:xfrm>
          <a:prstGeom prst="rect">
            <a:avLst/>
          </a:prstGeom>
        </p:spPr>
        <p:txBody>
          <a:bodyPr wrap="none">
            <a:spAutoFit/>
          </a:bodyPr>
          <a:lstStyle/>
          <a:p>
            <a:pPr algn="ctr"/>
            <a:r>
              <a:rPr lang="en-US" sz="825" b="1" dirty="0">
                <a:solidFill>
                  <a:schemeClr val="accent4"/>
                </a:solidFill>
              </a:rPr>
              <a:t>Mama </a:t>
            </a:r>
          </a:p>
          <a:p>
            <a:pPr algn="ctr"/>
            <a:r>
              <a:rPr lang="en-US" sz="825" b="1" dirty="0">
                <a:solidFill>
                  <a:schemeClr val="accent4"/>
                </a:solidFill>
              </a:rPr>
              <a:t>Ope</a:t>
            </a:r>
          </a:p>
        </p:txBody>
      </p:sp>
      <p:sp>
        <p:nvSpPr>
          <p:cNvPr id="25" name="Rectangle 24">
            <a:extLst>
              <a:ext uri="{FF2B5EF4-FFF2-40B4-BE49-F238E27FC236}">
                <a16:creationId xmlns:a16="http://schemas.microsoft.com/office/drawing/2014/main" id="{6A8DF1D9-D037-4FC0-B672-FF726DB5DD6A}"/>
              </a:ext>
            </a:extLst>
          </p:cNvPr>
          <p:cNvSpPr/>
          <p:nvPr/>
        </p:nvSpPr>
        <p:spPr>
          <a:xfrm>
            <a:off x="5463453" y="3602784"/>
            <a:ext cx="763723" cy="414514"/>
          </a:xfrm>
          <a:prstGeom prst="rect">
            <a:avLst/>
          </a:prstGeom>
        </p:spPr>
        <p:txBody>
          <a:bodyPr wrap="none">
            <a:spAutoFit/>
          </a:bodyPr>
          <a:lstStyle/>
          <a:p>
            <a:pPr algn="ctr"/>
            <a:r>
              <a:rPr lang="en-US" sz="825" b="1" dirty="0">
                <a:solidFill>
                  <a:schemeClr val="accent6"/>
                </a:solidFill>
              </a:rPr>
              <a:t>Miti </a:t>
            </a:r>
          </a:p>
          <a:p>
            <a:pPr algn="ctr"/>
            <a:r>
              <a:rPr lang="en-US" sz="825" b="1" dirty="0">
                <a:solidFill>
                  <a:schemeClr val="accent6"/>
                </a:solidFill>
              </a:rPr>
              <a:t>Health </a:t>
            </a:r>
          </a:p>
        </p:txBody>
      </p:sp>
      <p:sp>
        <p:nvSpPr>
          <p:cNvPr id="27" name="Rectangle 26">
            <a:extLst>
              <a:ext uri="{FF2B5EF4-FFF2-40B4-BE49-F238E27FC236}">
                <a16:creationId xmlns:a16="http://schemas.microsoft.com/office/drawing/2014/main" id="{46446D03-9F69-40DC-A405-7AAEAAA42BB2}"/>
              </a:ext>
            </a:extLst>
          </p:cNvPr>
          <p:cNvSpPr/>
          <p:nvPr/>
        </p:nvSpPr>
        <p:spPr>
          <a:xfrm>
            <a:off x="6107980" y="3602785"/>
            <a:ext cx="736536" cy="262526"/>
          </a:xfrm>
          <a:prstGeom prst="rect">
            <a:avLst/>
          </a:prstGeom>
        </p:spPr>
        <p:txBody>
          <a:bodyPr wrap="none">
            <a:spAutoFit/>
          </a:bodyPr>
          <a:lstStyle/>
          <a:p>
            <a:pPr algn="ctr"/>
            <a:r>
              <a:rPr lang="en-US" sz="825" b="1" dirty="0">
                <a:solidFill>
                  <a:schemeClr val="accent6"/>
                </a:solidFill>
              </a:rPr>
              <a:t>Turaco</a:t>
            </a:r>
          </a:p>
        </p:txBody>
      </p:sp>
      <p:sp>
        <p:nvSpPr>
          <p:cNvPr id="29" name="Rectangle 28">
            <a:extLst>
              <a:ext uri="{FF2B5EF4-FFF2-40B4-BE49-F238E27FC236}">
                <a16:creationId xmlns:a16="http://schemas.microsoft.com/office/drawing/2014/main" id="{1FA3BD24-A1BC-4B26-96EB-ED3E5871168E}"/>
              </a:ext>
            </a:extLst>
          </p:cNvPr>
          <p:cNvSpPr/>
          <p:nvPr/>
        </p:nvSpPr>
        <p:spPr>
          <a:xfrm>
            <a:off x="6827752" y="3602785"/>
            <a:ext cx="673799" cy="262526"/>
          </a:xfrm>
          <a:prstGeom prst="rect">
            <a:avLst/>
          </a:prstGeom>
        </p:spPr>
        <p:txBody>
          <a:bodyPr wrap="none">
            <a:spAutoFit/>
          </a:bodyPr>
          <a:lstStyle/>
          <a:p>
            <a:pPr algn="ctr"/>
            <a:r>
              <a:rPr lang="en-US" sz="825" b="1" dirty="0">
                <a:solidFill>
                  <a:schemeClr val="accent4"/>
                </a:solidFill>
              </a:rPr>
              <a:t>A-Lite</a:t>
            </a:r>
          </a:p>
        </p:txBody>
      </p:sp>
      <p:sp>
        <p:nvSpPr>
          <p:cNvPr id="33" name="Rectangle 32">
            <a:extLst>
              <a:ext uri="{FF2B5EF4-FFF2-40B4-BE49-F238E27FC236}">
                <a16:creationId xmlns:a16="http://schemas.microsoft.com/office/drawing/2014/main" id="{C89FF579-B8FC-4A55-AB42-1CCFD542557C}"/>
              </a:ext>
            </a:extLst>
          </p:cNvPr>
          <p:cNvSpPr/>
          <p:nvPr/>
        </p:nvSpPr>
        <p:spPr>
          <a:xfrm>
            <a:off x="8206993" y="3623805"/>
            <a:ext cx="558781" cy="262526"/>
          </a:xfrm>
          <a:prstGeom prst="rect">
            <a:avLst/>
          </a:prstGeom>
        </p:spPr>
        <p:txBody>
          <a:bodyPr wrap="none">
            <a:spAutoFit/>
          </a:bodyPr>
          <a:lstStyle/>
          <a:p>
            <a:pPr algn="ctr"/>
            <a:r>
              <a:rPr lang="en-US" sz="825" b="1" dirty="0">
                <a:solidFill>
                  <a:schemeClr val="accent6"/>
                </a:solidFill>
              </a:rPr>
              <a:t>Ilara</a:t>
            </a:r>
          </a:p>
        </p:txBody>
      </p:sp>
      <p:sp>
        <p:nvSpPr>
          <p:cNvPr id="37" name="Rectangle 36">
            <a:extLst>
              <a:ext uri="{FF2B5EF4-FFF2-40B4-BE49-F238E27FC236}">
                <a16:creationId xmlns:a16="http://schemas.microsoft.com/office/drawing/2014/main" id="{E5F7FC04-AD7B-4E61-9696-5540A105ED8C}"/>
              </a:ext>
            </a:extLst>
          </p:cNvPr>
          <p:cNvSpPr/>
          <p:nvPr/>
        </p:nvSpPr>
        <p:spPr>
          <a:xfrm>
            <a:off x="8843088" y="3602785"/>
            <a:ext cx="721898" cy="414514"/>
          </a:xfrm>
          <a:prstGeom prst="rect">
            <a:avLst/>
          </a:prstGeom>
        </p:spPr>
        <p:txBody>
          <a:bodyPr wrap="none">
            <a:spAutoFit/>
          </a:bodyPr>
          <a:lstStyle/>
          <a:p>
            <a:pPr algn="ctr"/>
            <a:r>
              <a:rPr lang="en-US" sz="825" b="1" dirty="0">
                <a:solidFill>
                  <a:schemeClr val="accent4"/>
                </a:solidFill>
              </a:rPr>
              <a:t>Weke-</a:t>
            </a:r>
          </a:p>
          <a:p>
            <a:pPr algn="ctr"/>
            <a:r>
              <a:rPr lang="en-US" sz="825" b="1" dirty="0">
                <a:solidFill>
                  <a:schemeClr val="accent4"/>
                </a:solidFill>
              </a:rPr>
              <a:t>bere</a:t>
            </a:r>
          </a:p>
        </p:txBody>
      </p:sp>
      <p:sp>
        <p:nvSpPr>
          <p:cNvPr id="39" name="Rectangle 38">
            <a:extLst>
              <a:ext uri="{FF2B5EF4-FFF2-40B4-BE49-F238E27FC236}">
                <a16:creationId xmlns:a16="http://schemas.microsoft.com/office/drawing/2014/main" id="{80DF639B-F0EE-4777-AD64-E328054CDCF4}"/>
              </a:ext>
            </a:extLst>
          </p:cNvPr>
          <p:cNvSpPr/>
          <p:nvPr/>
        </p:nvSpPr>
        <p:spPr>
          <a:xfrm>
            <a:off x="9518060" y="3602785"/>
            <a:ext cx="728171" cy="262526"/>
          </a:xfrm>
          <a:prstGeom prst="rect">
            <a:avLst/>
          </a:prstGeom>
        </p:spPr>
        <p:txBody>
          <a:bodyPr wrap="none">
            <a:spAutoFit/>
          </a:bodyPr>
          <a:lstStyle/>
          <a:p>
            <a:pPr algn="ctr"/>
            <a:r>
              <a:rPr lang="en-US" sz="825" b="1" dirty="0">
                <a:solidFill>
                  <a:schemeClr val="accent5"/>
                </a:solidFill>
              </a:rPr>
              <a:t>Kijenzi</a:t>
            </a:r>
          </a:p>
        </p:txBody>
      </p:sp>
      <p:sp>
        <p:nvSpPr>
          <p:cNvPr id="40" name="Rectangle 39">
            <a:extLst>
              <a:ext uri="{FF2B5EF4-FFF2-40B4-BE49-F238E27FC236}">
                <a16:creationId xmlns:a16="http://schemas.microsoft.com/office/drawing/2014/main" id="{20F2DE41-C12B-447A-AA34-477B393286FB}"/>
              </a:ext>
            </a:extLst>
          </p:cNvPr>
          <p:cNvSpPr/>
          <p:nvPr/>
        </p:nvSpPr>
        <p:spPr>
          <a:xfrm>
            <a:off x="10198779" y="3602784"/>
            <a:ext cx="818094" cy="414514"/>
          </a:xfrm>
          <a:prstGeom prst="rect">
            <a:avLst/>
          </a:prstGeom>
        </p:spPr>
        <p:txBody>
          <a:bodyPr wrap="none">
            <a:spAutoFit/>
          </a:bodyPr>
          <a:lstStyle/>
          <a:p>
            <a:pPr algn="ctr"/>
            <a:r>
              <a:rPr lang="en-US" sz="825" b="1" dirty="0">
                <a:solidFill>
                  <a:schemeClr val="accent6"/>
                </a:solidFill>
              </a:rPr>
              <a:t>Stream-</a:t>
            </a:r>
          </a:p>
          <a:p>
            <a:pPr algn="ctr"/>
            <a:r>
              <a:rPr lang="en-US" sz="825" b="1" dirty="0">
                <a:solidFill>
                  <a:schemeClr val="accent6"/>
                </a:solidFill>
              </a:rPr>
              <a:t>line</a:t>
            </a:r>
          </a:p>
        </p:txBody>
      </p:sp>
      <p:sp>
        <p:nvSpPr>
          <p:cNvPr id="41" name="Rectangle 40">
            <a:extLst>
              <a:ext uri="{FF2B5EF4-FFF2-40B4-BE49-F238E27FC236}">
                <a16:creationId xmlns:a16="http://schemas.microsoft.com/office/drawing/2014/main" id="{D8F275F6-9717-40AB-B9C3-771D83F58CAA}"/>
              </a:ext>
            </a:extLst>
          </p:cNvPr>
          <p:cNvSpPr/>
          <p:nvPr/>
        </p:nvSpPr>
        <p:spPr>
          <a:xfrm>
            <a:off x="10867607" y="3602784"/>
            <a:ext cx="709350" cy="414514"/>
          </a:xfrm>
          <a:prstGeom prst="rect">
            <a:avLst/>
          </a:prstGeom>
        </p:spPr>
        <p:txBody>
          <a:bodyPr wrap="none">
            <a:spAutoFit/>
          </a:bodyPr>
          <a:lstStyle/>
          <a:p>
            <a:pPr algn="ctr"/>
            <a:r>
              <a:rPr lang="en-US" sz="825" b="1" dirty="0">
                <a:solidFill>
                  <a:schemeClr val="accent5"/>
                </a:solidFill>
              </a:rPr>
              <a:t>Dawa-</a:t>
            </a:r>
          </a:p>
          <a:p>
            <a:pPr algn="ctr"/>
            <a:r>
              <a:rPr lang="en-US" sz="825" b="1" dirty="0">
                <a:solidFill>
                  <a:schemeClr val="accent5"/>
                </a:solidFill>
              </a:rPr>
              <a:t>pay</a:t>
            </a:r>
          </a:p>
        </p:txBody>
      </p:sp>
      <p:cxnSp>
        <p:nvCxnSpPr>
          <p:cNvPr id="43" name="Straight Connector 42">
            <a:extLst>
              <a:ext uri="{FF2B5EF4-FFF2-40B4-BE49-F238E27FC236}">
                <a16:creationId xmlns:a16="http://schemas.microsoft.com/office/drawing/2014/main" id="{D4EAC55C-CE79-4B78-BCC0-6198B0FF69CA}"/>
              </a:ext>
            </a:extLst>
          </p:cNvPr>
          <p:cNvCxnSpPr>
            <a:cxnSpLocks/>
          </p:cNvCxnSpPr>
          <p:nvPr/>
        </p:nvCxnSpPr>
        <p:spPr>
          <a:xfrm>
            <a:off x="765177" y="3589853"/>
            <a:ext cx="106495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08024ED-0FA5-4724-81BB-F72649E124E2}"/>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5613774" y="2871121"/>
            <a:ext cx="357872" cy="332030"/>
          </a:xfrm>
          <a:prstGeom prst="rect">
            <a:avLst/>
          </a:prstGeom>
        </p:spPr>
      </p:pic>
      <p:pic>
        <p:nvPicPr>
          <p:cNvPr id="11" name="Picture 10">
            <a:extLst>
              <a:ext uri="{FF2B5EF4-FFF2-40B4-BE49-F238E27FC236}">
                <a16:creationId xmlns:a16="http://schemas.microsoft.com/office/drawing/2014/main" id="{3281BBCE-D86E-45E2-921E-6F38BFB6DD12}"/>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818404" y="2817910"/>
            <a:ext cx="358794" cy="439049"/>
          </a:xfrm>
          <a:prstGeom prst="rect">
            <a:avLst/>
          </a:prstGeom>
        </p:spPr>
      </p:pic>
      <p:pic>
        <p:nvPicPr>
          <p:cNvPr id="12" name="Picture 11">
            <a:extLst>
              <a:ext uri="{FF2B5EF4-FFF2-40B4-BE49-F238E27FC236}">
                <a16:creationId xmlns:a16="http://schemas.microsoft.com/office/drawing/2014/main" id="{6FC811B2-E9CF-4316-8D34-505779A464BC}"/>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1435533" y="2730868"/>
            <a:ext cx="383722" cy="439049"/>
          </a:xfrm>
          <a:prstGeom prst="rect">
            <a:avLst/>
          </a:prstGeom>
        </p:spPr>
      </p:pic>
      <p:pic>
        <p:nvPicPr>
          <p:cNvPr id="18" name="Picture 17">
            <a:extLst>
              <a:ext uri="{FF2B5EF4-FFF2-40B4-BE49-F238E27FC236}">
                <a16:creationId xmlns:a16="http://schemas.microsoft.com/office/drawing/2014/main" id="{7A15B2E3-2122-4B26-9F88-6ABA059AEC6D}"/>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2224084" y="2864075"/>
            <a:ext cx="358794" cy="439049"/>
          </a:xfrm>
          <a:prstGeom prst="rect">
            <a:avLst/>
          </a:prstGeom>
        </p:spPr>
      </p:pic>
      <p:pic>
        <p:nvPicPr>
          <p:cNvPr id="19" name="Picture 18">
            <a:extLst>
              <a:ext uri="{FF2B5EF4-FFF2-40B4-BE49-F238E27FC236}">
                <a16:creationId xmlns:a16="http://schemas.microsoft.com/office/drawing/2014/main" id="{8CBBFCC4-6E5F-43C2-B1C3-A7B8178EF54A}"/>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1526558" y="2789045"/>
            <a:ext cx="455690" cy="397098"/>
          </a:xfrm>
          <a:prstGeom prst="rect">
            <a:avLst/>
          </a:prstGeom>
        </p:spPr>
      </p:pic>
      <p:pic>
        <p:nvPicPr>
          <p:cNvPr id="20" name="Picture 19">
            <a:extLst>
              <a:ext uri="{FF2B5EF4-FFF2-40B4-BE49-F238E27FC236}">
                <a16:creationId xmlns:a16="http://schemas.microsoft.com/office/drawing/2014/main" id="{A714BDB7-10ED-41A2-B33B-CBB6295292C7}"/>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2887273" y="2648319"/>
            <a:ext cx="405047" cy="390052"/>
          </a:xfrm>
          <a:prstGeom prst="rect">
            <a:avLst/>
          </a:prstGeom>
        </p:spPr>
      </p:pic>
      <p:pic>
        <p:nvPicPr>
          <p:cNvPr id="22" name="Picture 21">
            <a:extLst>
              <a:ext uri="{FF2B5EF4-FFF2-40B4-BE49-F238E27FC236}">
                <a16:creationId xmlns:a16="http://schemas.microsoft.com/office/drawing/2014/main" id="{9FC3D2AB-6629-430A-A0F3-E20D558E58AC}"/>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3505842" y="2736972"/>
            <a:ext cx="382755" cy="355117"/>
          </a:xfrm>
          <a:prstGeom prst="rect">
            <a:avLst/>
          </a:prstGeom>
        </p:spPr>
      </p:pic>
      <p:pic>
        <p:nvPicPr>
          <p:cNvPr id="24" name="Picture 23">
            <a:extLst>
              <a:ext uri="{FF2B5EF4-FFF2-40B4-BE49-F238E27FC236}">
                <a16:creationId xmlns:a16="http://schemas.microsoft.com/office/drawing/2014/main" id="{85D3108B-E1A0-4D5A-9DFD-4745973FE049}"/>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4195701" y="2823228"/>
            <a:ext cx="372403" cy="439049"/>
          </a:xfrm>
          <a:prstGeom prst="rect">
            <a:avLst/>
          </a:prstGeom>
        </p:spPr>
      </p:pic>
      <p:pic>
        <p:nvPicPr>
          <p:cNvPr id="26" name="Picture 25">
            <a:extLst>
              <a:ext uri="{FF2B5EF4-FFF2-40B4-BE49-F238E27FC236}">
                <a16:creationId xmlns:a16="http://schemas.microsoft.com/office/drawing/2014/main" id="{C6CE82FE-8E77-4E08-8EF7-FF6EBBC807C6}"/>
              </a:ext>
            </a:extLst>
          </p:cNvPr>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l="11357" t="4145" r="11880" b="18245"/>
          <a:stretch/>
        </p:blipFill>
        <p:spPr>
          <a:xfrm>
            <a:off x="4860878" y="2862043"/>
            <a:ext cx="420409" cy="390052"/>
          </a:xfrm>
          <a:prstGeom prst="rect">
            <a:avLst/>
          </a:prstGeom>
        </p:spPr>
      </p:pic>
      <p:pic>
        <p:nvPicPr>
          <p:cNvPr id="49" name="Picture 48">
            <a:extLst>
              <a:ext uri="{FF2B5EF4-FFF2-40B4-BE49-F238E27FC236}">
                <a16:creationId xmlns:a16="http://schemas.microsoft.com/office/drawing/2014/main" id="{394E9D35-16CE-4556-9281-AE9F4D68A3B2}"/>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6239092" y="1689825"/>
            <a:ext cx="348193" cy="410505"/>
          </a:xfrm>
          <a:prstGeom prst="rect">
            <a:avLst/>
          </a:prstGeom>
        </p:spPr>
      </p:pic>
      <p:pic>
        <p:nvPicPr>
          <p:cNvPr id="51" name="Picture 50">
            <a:extLst>
              <a:ext uri="{FF2B5EF4-FFF2-40B4-BE49-F238E27FC236}">
                <a16:creationId xmlns:a16="http://schemas.microsoft.com/office/drawing/2014/main" id="{DF53F836-2339-4E1C-9D90-B642114BB3F1}"/>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6955436" y="2878649"/>
            <a:ext cx="348193" cy="410505"/>
          </a:xfrm>
          <a:prstGeom prst="rect">
            <a:avLst/>
          </a:prstGeom>
        </p:spPr>
      </p:pic>
      <p:pic>
        <p:nvPicPr>
          <p:cNvPr id="53" name="Picture 52">
            <a:extLst>
              <a:ext uri="{FF2B5EF4-FFF2-40B4-BE49-F238E27FC236}">
                <a16:creationId xmlns:a16="http://schemas.microsoft.com/office/drawing/2014/main" id="{05888DE5-141B-418A-9346-6579D4CC191B}"/>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7602201" y="2862042"/>
            <a:ext cx="348193" cy="410505"/>
          </a:xfrm>
          <a:prstGeom prst="rect">
            <a:avLst/>
          </a:prstGeom>
        </p:spPr>
      </p:pic>
      <p:pic>
        <p:nvPicPr>
          <p:cNvPr id="55" name="Picture 54">
            <a:extLst>
              <a:ext uri="{FF2B5EF4-FFF2-40B4-BE49-F238E27FC236}">
                <a16:creationId xmlns:a16="http://schemas.microsoft.com/office/drawing/2014/main" id="{C73AF086-CF25-426E-80C9-6F6F2FDA820D}"/>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8280756" y="2614650"/>
            <a:ext cx="348193" cy="410505"/>
          </a:xfrm>
          <a:prstGeom prst="rect">
            <a:avLst/>
          </a:prstGeom>
        </p:spPr>
      </p:pic>
      <p:pic>
        <p:nvPicPr>
          <p:cNvPr id="57" name="Picture 56">
            <a:extLst>
              <a:ext uri="{FF2B5EF4-FFF2-40B4-BE49-F238E27FC236}">
                <a16:creationId xmlns:a16="http://schemas.microsoft.com/office/drawing/2014/main" id="{D21FCD08-B051-4BFF-947C-63E4DB3592A9}"/>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8995280" y="2845912"/>
            <a:ext cx="348193" cy="410505"/>
          </a:xfrm>
          <a:prstGeom prst="rect">
            <a:avLst/>
          </a:prstGeom>
        </p:spPr>
      </p:pic>
      <p:pic>
        <p:nvPicPr>
          <p:cNvPr id="59" name="Picture 58">
            <a:extLst>
              <a:ext uri="{FF2B5EF4-FFF2-40B4-BE49-F238E27FC236}">
                <a16:creationId xmlns:a16="http://schemas.microsoft.com/office/drawing/2014/main" id="{2209C437-8296-41FA-BBD9-A183F099C931}"/>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2773088" y="2621854"/>
            <a:ext cx="358794" cy="439049"/>
          </a:xfrm>
          <a:prstGeom prst="rect">
            <a:avLst/>
          </a:prstGeom>
        </p:spPr>
      </p:pic>
      <p:pic>
        <p:nvPicPr>
          <p:cNvPr id="61" name="Picture 60">
            <a:extLst>
              <a:ext uri="{FF2B5EF4-FFF2-40B4-BE49-F238E27FC236}">
                <a16:creationId xmlns:a16="http://schemas.microsoft.com/office/drawing/2014/main" id="{988F513D-4A4D-4822-83DE-287F84A30117}"/>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9588041" y="2845912"/>
            <a:ext cx="348193" cy="410505"/>
          </a:xfrm>
          <a:prstGeom prst="rect">
            <a:avLst/>
          </a:prstGeom>
        </p:spPr>
      </p:pic>
      <p:pic>
        <p:nvPicPr>
          <p:cNvPr id="63" name="Picture 62">
            <a:extLst>
              <a:ext uri="{FF2B5EF4-FFF2-40B4-BE49-F238E27FC236}">
                <a16:creationId xmlns:a16="http://schemas.microsoft.com/office/drawing/2014/main" id="{2EA7519B-BC70-40EE-93D4-2603ED3392A1}"/>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10297506" y="2820488"/>
            <a:ext cx="348193" cy="410505"/>
          </a:xfrm>
          <a:prstGeom prst="rect">
            <a:avLst/>
          </a:prstGeom>
        </p:spPr>
      </p:pic>
      <p:pic>
        <p:nvPicPr>
          <p:cNvPr id="65" name="Picture 64">
            <a:extLst>
              <a:ext uri="{FF2B5EF4-FFF2-40B4-BE49-F238E27FC236}">
                <a16:creationId xmlns:a16="http://schemas.microsoft.com/office/drawing/2014/main" id="{CEC87730-E2F8-4759-8D28-20A1A9F728AD}"/>
              </a:ext>
            </a:extLst>
          </p:cNvPr>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13368" t="-390" r="16366" b="14434"/>
          <a:stretch/>
        </p:blipFill>
        <p:spPr>
          <a:xfrm>
            <a:off x="11031784" y="2828634"/>
            <a:ext cx="348193" cy="41050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849924847"/>
              </p:ext>
            </p:extLst>
          </p:nvPr>
        </p:nvGraphicFramePr>
        <p:xfrm>
          <a:off x="714703" y="4200252"/>
          <a:ext cx="10753276" cy="281940"/>
        </p:xfrm>
        <a:graphic>
          <a:graphicData uri="http://schemas.openxmlformats.org/drawingml/2006/table">
            <a:tbl>
              <a:tblPr firstRow="1" bandRow="1">
                <a:tableStyleId>{5C22544A-7EE6-4342-B048-85BDC9FD1C3A}</a:tableStyleId>
              </a:tblPr>
              <a:tblGrid>
                <a:gridCol w="656897">
                  <a:extLst>
                    <a:ext uri="{9D8B030D-6E8A-4147-A177-3AD203B41FA5}">
                      <a16:colId xmlns:a16="http://schemas.microsoft.com/office/drawing/2014/main" val="20000"/>
                    </a:ext>
                  </a:extLst>
                </a:gridCol>
                <a:gridCol w="643812">
                  <a:extLst>
                    <a:ext uri="{9D8B030D-6E8A-4147-A177-3AD203B41FA5}">
                      <a16:colId xmlns:a16="http://schemas.microsoft.com/office/drawing/2014/main" val="20001"/>
                    </a:ext>
                  </a:extLst>
                </a:gridCol>
                <a:gridCol w="727788">
                  <a:extLst>
                    <a:ext uri="{9D8B030D-6E8A-4147-A177-3AD203B41FA5}">
                      <a16:colId xmlns:a16="http://schemas.microsoft.com/office/drawing/2014/main" val="20002"/>
                    </a:ext>
                  </a:extLst>
                </a:gridCol>
                <a:gridCol w="737598">
                  <a:extLst>
                    <a:ext uri="{9D8B030D-6E8A-4147-A177-3AD203B41FA5}">
                      <a16:colId xmlns:a16="http://schemas.microsoft.com/office/drawing/2014/main" val="20003"/>
                    </a:ext>
                  </a:extLst>
                </a:gridCol>
                <a:gridCol w="665599">
                  <a:extLst>
                    <a:ext uri="{9D8B030D-6E8A-4147-A177-3AD203B41FA5}">
                      <a16:colId xmlns:a16="http://schemas.microsoft.com/office/drawing/2014/main" val="20004"/>
                    </a:ext>
                  </a:extLst>
                </a:gridCol>
                <a:gridCol w="665599">
                  <a:extLst>
                    <a:ext uri="{9D8B030D-6E8A-4147-A177-3AD203B41FA5}">
                      <a16:colId xmlns:a16="http://schemas.microsoft.com/office/drawing/2014/main" val="20005"/>
                    </a:ext>
                  </a:extLst>
                </a:gridCol>
                <a:gridCol w="733558">
                  <a:extLst>
                    <a:ext uri="{9D8B030D-6E8A-4147-A177-3AD203B41FA5}">
                      <a16:colId xmlns:a16="http://schemas.microsoft.com/office/drawing/2014/main" val="20006"/>
                    </a:ext>
                  </a:extLst>
                </a:gridCol>
                <a:gridCol w="623018">
                  <a:extLst>
                    <a:ext uri="{9D8B030D-6E8A-4147-A177-3AD203B41FA5}">
                      <a16:colId xmlns:a16="http://schemas.microsoft.com/office/drawing/2014/main" val="20007"/>
                    </a:ext>
                  </a:extLst>
                </a:gridCol>
                <a:gridCol w="706887">
                  <a:extLst>
                    <a:ext uri="{9D8B030D-6E8A-4147-A177-3AD203B41FA5}">
                      <a16:colId xmlns:a16="http://schemas.microsoft.com/office/drawing/2014/main" val="20008"/>
                    </a:ext>
                  </a:extLst>
                </a:gridCol>
                <a:gridCol w="598930">
                  <a:extLst>
                    <a:ext uri="{9D8B030D-6E8A-4147-A177-3AD203B41FA5}">
                      <a16:colId xmlns:a16="http://schemas.microsoft.com/office/drawing/2014/main" val="20009"/>
                    </a:ext>
                  </a:extLst>
                </a:gridCol>
                <a:gridCol w="802861">
                  <a:extLst>
                    <a:ext uri="{9D8B030D-6E8A-4147-A177-3AD203B41FA5}">
                      <a16:colId xmlns:a16="http://schemas.microsoft.com/office/drawing/2014/main" val="20010"/>
                    </a:ext>
                  </a:extLst>
                </a:gridCol>
                <a:gridCol w="635522">
                  <a:extLst>
                    <a:ext uri="{9D8B030D-6E8A-4147-A177-3AD203B41FA5}">
                      <a16:colId xmlns:a16="http://schemas.microsoft.com/office/drawing/2014/main" val="20011"/>
                    </a:ext>
                  </a:extLst>
                </a:gridCol>
                <a:gridCol w="735725">
                  <a:extLst>
                    <a:ext uri="{9D8B030D-6E8A-4147-A177-3AD203B41FA5}">
                      <a16:colId xmlns:a16="http://schemas.microsoft.com/office/drawing/2014/main" val="20012"/>
                    </a:ext>
                  </a:extLst>
                </a:gridCol>
                <a:gridCol w="578069">
                  <a:extLst>
                    <a:ext uri="{9D8B030D-6E8A-4147-A177-3AD203B41FA5}">
                      <a16:colId xmlns:a16="http://schemas.microsoft.com/office/drawing/2014/main" val="20013"/>
                    </a:ext>
                  </a:extLst>
                </a:gridCol>
                <a:gridCol w="683172">
                  <a:extLst>
                    <a:ext uri="{9D8B030D-6E8A-4147-A177-3AD203B41FA5}">
                      <a16:colId xmlns:a16="http://schemas.microsoft.com/office/drawing/2014/main" val="20014"/>
                    </a:ext>
                  </a:extLst>
                </a:gridCol>
                <a:gridCol w="558241">
                  <a:extLst>
                    <a:ext uri="{9D8B030D-6E8A-4147-A177-3AD203B41FA5}">
                      <a16:colId xmlns:a16="http://schemas.microsoft.com/office/drawing/2014/main" val="20015"/>
                    </a:ext>
                  </a:extLst>
                </a:gridCol>
              </a:tblGrid>
              <a:tr h="274320">
                <a:tc>
                  <a:txBody>
                    <a:bodyPr/>
                    <a:lstStyle/>
                    <a:p>
                      <a:endParaRPr lang="en-US" sz="1400" dirty="0"/>
                    </a:p>
                  </a:txBody>
                  <a:tcPr marL="68580" marR="68580" marT="34290" marB="34290">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lumMod val="75000"/>
                        <a:lumOff val="25000"/>
                      </a:schemeClr>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lumMod val="75000"/>
                        <a:lumOff val="25000"/>
                      </a:schemeClr>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lumMod val="75000"/>
                        <a:lumOff val="25000"/>
                      </a:schemeClr>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lumMod val="75000"/>
                        <a:lumOff val="25000"/>
                      </a:schemeClr>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lumMod val="75000"/>
                        <a:lumOff val="25000"/>
                      </a:schemeClr>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lumMod val="75000"/>
                        <a:lumOff val="25000"/>
                      </a:schemeClr>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lumMod val="75000"/>
                        <a:lumOff val="25000"/>
                      </a:schemeClr>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lumMod val="75000"/>
                        <a:lumOff val="25000"/>
                      </a:schemeClr>
                    </a:solidFill>
                  </a:tcPr>
                </a:tc>
                <a:tc>
                  <a:txBody>
                    <a:bodyPr/>
                    <a:lstStyle/>
                    <a:p>
                      <a:endParaRPr lang="en-US" sz="1400" dirty="0"/>
                    </a:p>
                  </a:txBody>
                  <a:tcPr marL="68580" marR="68580" marT="34290" marB="34290">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bl>
          </a:graphicData>
        </a:graphic>
      </p:graphicFrame>
      <p:grpSp>
        <p:nvGrpSpPr>
          <p:cNvPr id="67" name="Group 66">
            <a:extLst>
              <a:ext uri="{FF2B5EF4-FFF2-40B4-BE49-F238E27FC236}">
                <a16:creationId xmlns:a16="http://schemas.microsoft.com/office/drawing/2014/main" id="{9AF99FDE-F05C-48B5-95F8-EA272D5B4A58}"/>
              </a:ext>
            </a:extLst>
          </p:cNvPr>
          <p:cNvGrpSpPr/>
          <p:nvPr/>
        </p:nvGrpSpPr>
        <p:grpSpPr>
          <a:xfrm>
            <a:off x="879750" y="4984666"/>
            <a:ext cx="1746944" cy="182880"/>
            <a:chOff x="879750" y="4856848"/>
            <a:chExt cx="1746944" cy="182880"/>
          </a:xfrm>
        </p:grpSpPr>
        <p:sp>
          <p:nvSpPr>
            <p:cNvPr id="4" name="Rectangle 3"/>
            <p:cNvSpPr/>
            <p:nvPr/>
          </p:nvSpPr>
          <p:spPr>
            <a:xfrm>
              <a:off x="879750" y="4856848"/>
              <a:ext cx="236102" cy="182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TextBox 55">
              <a:extLst>
                <a:ext uri="{FF2B5EF4-FFF2-40B4-BE49-F238E27FC236}">
                  <a16:creationId xmlns:a16="http://schemas.microsoft.com/office/drawing/2014/main" id="{174D7D87-B623-4C64-A578-A7EB3F2F1690}"/>
                </a:ext>
              </a:extLst>
            </p:cNvPr>
            <p:cNvSpPr txBox="1"/>
            <p:nvPr/>
          </p:nvSpPr>
          <p:spPr>
            <a:xfrm>
              <a:off x="1222957" y="4856848"/>
              <a:ext cx="1403737" cy="182880"/>
            </a:xfrm>
            <a:prstGeom prst="rect">
              <a:avLst/>
            </a:prstGeom>
            <a:noFill/>
          </p:spPr>
          <p:txBody>
            <a:bodyPr wrap="square" anchor="ctr">
              <a:spAutoFit/>
            </a:bodyPr>
            <a:lstStyle/>
            <a:p>
              <a:r>
                <a:rPr lang="en-US" sz="1400" dirty="0"/>
                <a:t>Pre-Product</a:t>
              </a:r>
            </a:p>
          </p:txBody>
        </p:sp>
      </p:grpSp>
      <p:grpSp>
        <p:nvGrpSpPr>
          <p:cNvPr id="66" name="Group 65">
            <a:extLst>
              <a:ext uri="{FF2B5EF4-FFF2-40B4-BE49-F238E27FC236}">
                <a16:creationId xmlns:a16="http://schemas.microsoft.com/office/drawing/2014/main" id="{9C20B550-8C01-4945-9E97-18E5E93A7558}"/>
              </a:ext>
            </a:extLst>
          </p:cNvPr>
          <p:cNvGrpSpPr/>
          <p:nvPr/>
        </p:nvGrpSpPr>
        <p:grpSpPr>
          <a:xfrm>
            <a:off x="879750" y="5225043"/>
            <a:ext cx="1746944" cy="182880"/>
            <a:chOff x="879750" y="5101015"/>
            <a:chExt cx="1746944" cy="182880"/>
          </a:xfrm>
        </p:grpSpPr>
        <p:sp>
          <p:nvSpPr>
            <p:cNvPr id="28" name="Rectangle 27"/>
            <p:cNvSpPr/>
            <p:nvPr/>
          </p:nvSpPr>
          <p:spPr>
            <a:xfrm>
              <a:off x="879750" y="5101015"/>
              <a:ext cx="236102" cy="182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2" name="TextBox 41">
              <a:extLst>
                <a:ext uri="{FF2B5EF4-FFF2-40B4-BE49-F238E27FC236}">
                  <a16:creationId xmlns:a16="http://schemas.microsoft.com/office/drawing/2014/main" id="{513B490F-FCCE-4173-8D30-AA5706D62C2F}"/>
                </a:ext>
              </a:extLst>
            </p:cNvPr>
            <p:cNvSpPr txBox="1"/>
            <p:nvPr/>
          </p:nvSpPr>
          <p:spPr>
            <a:xfrm>
              <a:off x="1222957" y="5101015"/>
              <a:ext cx="1403737" cy="182880"/>
            </a:xfrm>
            <a:prstGeom prst="rect">
              <a:avLst/>
            </a:prstGeom>
            <a:noFill/>
          </p:spPr>
          <p:txBody>
            <a:bodyPr wrap="square" anchor="ctr">
              <a:spAutoFit/>
            </a:bodyPr>
            <a:lstStyle/>
            <a:p>
              <a:r>
                <a:rPr lang="en-US" sz="1400" dirty="0"/>
                <a:t>Pre-Revenue</a:t>
              </a:r>
            </a:p>
          </p:txBody>
        </p:sp>
      </p:grpSp>
      <p:grpSp>
        <p:nvGrpSpPr>
          <p:cNvPr id="50" name="Group 49">
            <a:extLst>
              <a:ext uri="{FF2B5EF4-FFF2-40B4-BE49-F238E27FC236}">
                <a16:creationId xmlns:a16="http://schemas.microsoft.com/office/drawing/2014/main" id="{C5CF83C7-13D5-49B3-A2B9-636BC7084093}"/>
              </a:ext>
            </a:extLst>
          </p:cNvPr>
          <p:cNvGrpSpPr/>
          <p:nvPr/>
        </p:nvGrpSpPr>
        <p:grpSpPr>
          <a:xfrm>
            <a:off x="879750" y="5465420"/>
            <a:ext cx="1746944" cy="182880"/>
            <a:chOff x="879750" y="5323117"/>
            <a:chExt cx="1746944" cy="182880"/>
          </a:xfrm>
        </p:grpSpPr>
        <p:sp>
          <p:nvSpPr>
            <p:cNvPr id="30" name="Rectangle 29"/>
            <p:cNvSpPr/>
            <p:nvPr/>
          </p:nvSpPr>
          <p:spPr>
            <a:xfrm>
              <a:off x="879750" y="5323117"/>
              <a:ext cx="236102" cy="182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TextBox 43">
              <a:extLst>
                <a:ext uri="{FF2B5EF4-FFF2-40B4-BE49-F238E27FC236}">
                  <a16:creationId xmlns:a16="http://schemas.microsoft.com/office/drawing/2014/main" id="{8A9724CA-02DD-49BD-AAC3-AD29CE86C467}"/>
                </a:ext>
              </a:extLst>
            </p:cNvPr>
            <p:cNvSpPr txBox="1"/>
            <p:nvPr/>
          </p:nvSpPr>
          <p:spPr>
            <a:xfrm>
              <a:off x="1222957" y="5323117"/>
              <a:ext cx="1403737" cy="182880"/>
            </a:xfrm>
            <a:prstGeom prst="rect">
              <a:avLst/>
            </a:prstGeom>
            <a:noFill/>
          </p:spPr>
          <p:txBody>
            <a:bodyPr wrap="square" anchor="ctr">
              <a:spAutoFit/>
            </a:bodyPr>
            <a:lstStyle/>
            <a:p>
              <a:r>
                <a:rPr lang="en-US" sz="1400" dirty="0"/>
                <a:t>Pre-Scale</a:t>
              </a:r>
            </a:p>
          </p:txBody>
        </p:sp>
      </p:grpSp>
      <p:grpSp>
        <p:nvGrpSpPr>
          <p:cNvPr id="48" name="Group 47">
            <a:extLst>
              <a:ext uri="{FF2B5EF4-FFF2-40B4-BE49-F238E27FC236}">
                <a16:creationId xmlns:a16="http://schemas.microsoft.com/office/drawing/2014/main" id="{3CB4EB67-B38D-458D-AD20-6284EFBB8FB6}"/>
              </a:ext>
            </a:extLst>
          </p:cNvPr>
          <p:cNvGrpSpPr/>
          <p:nvPr/>
        </p:nvGrpSpPr>
        <p:grpSpPr>
          <a:xfrm>
            <a:off x="879750" y="5705797"/>
            <a:ext cx="1746944" cy="182880"/>
            <a:chOff x="879750" y="5580261"/>
            <a:chExt cx="1746944" cy="182880"/>
          </a:xfrm>
        </p:grpSpPr>
        <p:sp>
          <p:nvSpPr>
            <p:cNvPr id="32" name="Rectangle 31"/>
            <p:cNvSpPr/>
            <p:nvPr/>
          </p:nvSpPr>
          <p:spPr>
            <a:xfrm>
              <a:off x="879750" y="5580261"/>
              <a:ext cx="236102" cy="1828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5" name="TextBox 44">
              <a:extLst>
                <a:ext uri="{FF2B5EF4-FFF2-40B4-BE49-F238E27FC236}">
                  <a16:creationId xmlns:a16="http://schemas.microsoft.com/office/drawing/2014/main" id="{1E84FF89-3624-4F93-BC5E-85111235321C}"/>
                </a:ext>
              </a:extLst>
            </p:cNvPr>
            <p:cNvSpPr txBox="1"/>
            <p:nvPr/>
          </p:nvSpPr>
          <p:spPr>
            <a:xfrm>
              <a:off x="1222957" y="5580261"/>
              <a:ext cx="1403737" cy="182880"/>
            </a:xfrm>
            <a:prstGeom prst="rect">
              <a:avLst/>
            </a:prstGeom>
            <a:noFill/>
          </p:spPr>
          <p:txBody>
            <a:bodyPr wrap="square" anchor="ctr">
              <a:spAutoFit/>
            </a:bodyPr>
            <a:lstStyle/>
            <a:p>
              <a:r>
                <a:rPr lang="en-US" sz="1400" dirty="0"/>
                <a:t>Device</a:t>
              </a:r>
            </a:p>
          </p:txBody>
        </p:sp>
      </p:grpSp>
      <p:grpSp>
        <p:nvGrpSpPr>
          <p:cNvPr id="47" name="Group 46">
            <a:extLst>
              <a:ext uri="{FF2B5EF4-FFF2-40B4-BE49-F238E27FC236}">
                <a16:creationId xmlns:a16="http://schemas.microsoft.com/office/drawing/2014/main" id="{F913C663-4754-47E7-8AE5-0DF3D5106075}"/>
              </a:ext>
            </a:extLst>
          </p:cNvPr>
          <p:cNvGrpSpPr/>
          <p:nvPr/>
        </p:nvGrpSpPr>
        <p:grpSpPr>
          <a:xfrm>
            <a:off x="879750" y="5946175"/>
            <a:ext cx="1746944" cy="182880"/>
            <a:chOff x="879750" y="5818357"/>
            <a:chExt cx="1746944" cy="182880"/>
          </a:xfrm>
        </p:grpSpPr>
        <p:sp>
          <p:nvSpPr>
            <p:cNvPr id="35" name="Rectangle 34"/>
            <p:cNvSpPr/>
            <p:nvPr/>
          </p:nvSpPr>
          <p:spPr>
            <a:xfrm>
              <a:off x="879750" y="5818357"/>
              <a:ext cx="236102" cy="182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6" name="TextBox 45">
              <a:extLst>
                <a:ext uri="{FF2B5EF4-FFF2-40B4-BE49-F238E27FC236}">
                  <a16:creationId xmlns:a16="http://schemas.microsoft.com/office/drawing/2014/main" id="{9962F029-82B4-4FA5-8DF5-7E0A185B182C}"/>
                </a:ext>
              </a:extLst>
            </p:cNvPr>
            <p:cNvSpPr txBox="1"/>
            <p:nvPr/>
          </p:nvSpPr>
          <p:spPr>
            <a:xfrm>
              <a:off x="1222957" y="5818357"/>
              <a:ext cx="1403737" cy="182880"/>
            </a:xfrm>
            <a:prstGeom prst="rect">
              <a:avLst/>
            </a:prstGeom>
            <a:noFill/>
          </p:spPr>
          <p:txBody>
            <a:bodyPr wrap="square" anchor="ctr">
              <a:spAutoFit/>
            </a:bodyPr>
            <a:lstStyle/>
            <a:p>
              <a:r>
                <a:rPr lang="en-US" sz="1400" dirty="0"/>
                <a:t>Service</a:t>
              </a:r>
            </a:p>
          </p:txBody>
        </p:sp>
      </p:grpSp>
    </p:spTree>
    <p:extLst>
      <p:ext uri="{BB962C8B-B14F-4D97-AF65-F5344CB8AC3E}">
        <p14:creationId xmlns:p14="http://schemas.microsoft.com/office/powerpoint/2010/main" val="864374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l"/>
            <a:r>
              <a:rPr lang="en-US" sz="3000" dirty="0">
                <a:solidFill>
                  <a:schemeClr val="accent3"/>
                </a:solidFill>
              </a:rPr>
              <a:t>Theory of Change</a:t>
            </a:r>
          </a:p>
        </p:txBody>
      </p:sp>
      <p:sp>
        <p:nvSpPr>
          <p:cNvPr id="2" name="Slide Number Placeholder 1">
            <a:extLst>
              <a:ext uri="{FF2B5EF4-FFF2-40B4-BE49-F238E27FC236}">
                <a16:creationId xmlns:a16="http://schemas.microsoft.com/office/drawing/2014/main" id="{C0D3B3C1-C019-491E-9CBE-216BCFF26668}"/>
              </a:ext>
            </a:extLst>
          </p:cNvPr>
          <p:cNvSpPr>
            <a:spLocks noGrp="1"/>
          </p:cNvSpPr>
          <p:nvPr>
            <p:ph type="sldNum" sz="quarter" idx="10"/>
          </p:nvPr>
        </p:nvSpPr>
        <p:spPr/>
        <p:txBody>
          <a:bodyPr/>
          <a:lstStyle/>
          <a:p>
            <a:fld id="{2BACDCFC-418C-4B2A-BB7C-0FB1442CF98A}" type="slidenum">
              <a:rPr lang="x-none" smtClean="0"/>
              <a:t>7</a:t>
            </a:fld>
            <a:endParaRPr lang="x-none"/>
          </a:p>
        </p:txBody>
      </p:sp>
      <p:grpSp>
        <p:nvGrpSpPr>
          <p:cNvPr id="3" name="Group 2">
            <a:extLst>
              <a:ext uri="{FF2B5EF4-FFF2-40B4-BE49-F238E27FC236}">
                <a16:creationId xmlns:a16="http://schemas.microsoft.com/office/drawing/2014/main" id="{70102A45-924B-43F7-8173-131EF1B335B4}"/>
              </a:ext>
            </a:extLst>
          </p:cNvPr>
          <p:cNvGrpSpPr/>
          <p:nvPr/>
        </p:nvGrpSpPr>
        <p:grpSpPr>
          <a:xfrm>
            <a:off x="280363" y="1297818"/>
            <a:ext cx="2286000" cy="4042406"/>
            <a:chOff x="280363" y="1297818"/>
            <a:chExt cx="2286000" cy="4042406"/>
          </a:xfrm>
        </p:grpSpPr>
        <p:sp>
          <p:nvSpPr>
            <p:cNvPr id="39" name="Oval 38">
              <a:extLst>
                <a:ext uri="{FF2B5EF4-FFF2-40B4-BE49-F238E27FC236}">
                  <a16:creationId xmlns:a16="http://schemas.microsoft.com/office/drawing/2014/main" id="{B5D062FA-F57F-4023-95BB-AFEDD1995FDC}"/>
                </a:ext>
              </a:extLst>
            </p:cNvPr>
            <p:cNvSpPr/>
            <p:nvPr/>
          </p:nvSpPr>
          <p:spPr>
            <a:xfrm>
              <a:off x="864448" y="1297818"/>
              <a:ext cx="1117831" cy="1117831"/>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2">
              <a:extLst>
                <a:ext uri="{FF2B5EF4-FFF2-40B4-BE49-F238E27FC236}">
                  <a16:creationId xmlns:a16="http://schemas.microsoft.com/office/drawing/2014/main" id="{5BCD3C75-526E-4FEE-BA54-232B6BD18B80}"/>
                </a:ext>
              </a:extLst>
            </p:cNvPr>
            <p:cNvSpPr txBox="1">
              <a:spLocks/>
            </p:cNvSpPr>
            <p:nvPr/>
          </p:nvSpPr>
          <p:spPr>
            <a:xfrm>
              <a:off x="280363" y="2953171"/>
              <a:ext cx="2286000" cy="238705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marR="0" lvl="2" indent="-171450" algn="l" defTabSz="914400" rtl="0" eaLnBrk="1" fontAlgn="auto" latinLnBrk="0" hangingPunct="1">
                <a:lnSpc>
                  <a:spcPct val="100000"/>
                </a:lnSpc>
                <a:spcBef>
                  <a:spcPts val="0"/>
                </a:spcBef>
                <a:spcAft>
                  <a:spcPts val="0"/>
                </a:spcAft>
                <a:buClr>
                  <a:schemeClr val="accent4"/>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2D2E2F"/>
                  </a:solidFill>
                  <a:effectLst/>
                  <a:uLnTx/>
                  <a:uFillTx/>
                  <a:ea typeface="+mn-ea"/>
                  <a:cs typeface="+mn-cs"/>
                </a:rPr>
                <a:t>Expat founded startups are 7000% more likely to be funded in Kenya than in the US compared to local founders</a:t>
              </a:r>
            </a:p>
            <a:p>
              <a:pPr marL="171450" marR="0" lvl="2" indent="-171450" algn="l" defTabSz="914400" rtl="0" eaLnBrk="1" fontAlgn="auto" latinLnBrk="0" hangingPunct="1">
                <a:lnSpc>
                  <a:spcPct val="100000"/>
                </a:lnSpc>
                <a:spcBef>
                  <a:spcPts val="0"/>
                </a:spcBef>
                <a:spcAft>
                  <a:spcPts val="0"/>
                </a:spcAft>
                <a:buClr>
                  <a:schemeClr val="accent4"/>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2D2E2F"/>
                  </a:solidFill>
                  <a:effectLst/>
                  <a:uLnTx/>
                  <a:uFillTx/>
                  <a:ea typeface="+mn-ea"/>
                  <a:cs typeface="+mn-cs"/>
                </a:rPr>
                <a:t>Few investors in Africa understand Biotech &amp; Life Sciences. </a:t>
              </a:r>
            </a:p>
            <a:p>
              <a:pPr marL="171450" marR="0" lvl="2" indent="-171450" algn="l" defTabSz="914400" rtl="0" eaLnBrk="1" fontAlgn="auto" latinLnBrk="0" hangingPunct="1">
                <a:lnSpc>
                  <a:spcPct val="100000"/>
                </a:lnSpc>
                <a:spcBef>
                  <a:spcPts val="0"/>
                </a:spcBef>
                <a:spcAft>
                  <a:spcPts val="0"/>
                </a:spcAft>
                <a:buClr>
                  <a:schemeClr val="accent4"/>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2D2E2F"/>
                  </a:solidFill>
                  <a:effectLst/>
                  <a:uLnTx/>
                  <a:uFillTx/>
                  <a:ea typeface="+mn-ea"/>
                  <a:cs typeface="+mn-cs"/>
                </a:rPr>
                <a:t>Africa accounts for less than 1% of global pharmaceutical market share yet Africa disproportionately bears the global disease burden (22 %)</a:t>
              </a:r>
            </a:p>
          </p:txBody>
        </p:sp>
        <p:sp>
          <p:nvSpPr>
            <p:cNvPr id="47" name="TextBox 46">
              <a:extLst>
                <a:ext uri="{FF2B5EF4-FFF2-40B4-BE49-F238E27FC236}">
                  <a16:creationId xmlns:a16="http://schemas.microsoft.com/office/drawing/2014/main" id="{62EE92BB-F565-4B6F-9285-FC5F0E666F4C}"/>
                </a:ext>
              </a:extLst>
            </p:cNvPr>
            <p:cNvSpPr txBox="1"/>
            <p:nvPr/>
          </p:nvSpPr>
          <p:spPr>
            <a:xfrm>
              <a:off x="280363" y="2633202"/>
              <a:ext cx="2286000" cy="276999"/>
            </a:xfrm>
            <a:prstGeom prst="rect">
              <a:avLst/>
            </a:prstGeom>
            <a:noFill/>
          </p:spPr>
          <p:txBody>
            <a:bodyPr wrap="square" rtlCol="0" anchor="ctr">
              <a:spAutoFit/>
            </a:bodyPr>
            <a:lstStyle/>
            <a:p>
              <a:pPr marL="0" marR="0" lvl="0" indent="0" algn="ctr" defTabSz="914400" rtl="0" eaLnBrk="1" fontAlgn="auto" latinLnBrk="0" hangingPunct="1">
                <a:spcBef>
                  <a:spcPts val="0"/>
                </a:spcBef>
                <a:buClrTx/>
                <a:buSzTx/>
                <a:buFontTx/>
                <a:buNone/>
                <a:tabLst/>
                <a:defRPr/>
              </a:pPr>
              <a:r>
                <a:rPr kumimoji="0" lang="en-US" sz="1200" b="1" i="0" u="none" strike="noStrike" kern="1200" cap="none" spc="0" normalizeH="0" baseline="0" noProof="0" dirty="0">
                  <a:ln>
                    <a:noFill/>
                  </a:ln>
                  <a:solidFill>
                    <a:schemeClr val="accent3"/>
                  </a:solidFill>
                  <a:effectLst/>
                  <a:uLnTx/>
                  <a:uFillTx/>
                  <a:ea typeface="+mn-ea"/>
                  <a:cs typeface="+mn-cs"/>
                </a:rPr>
                <a:t>Problem Statement</a:t>
              </a:r>
            </a:p>
          </p:txBody>
        </p:sp>
        <p:pic>
          <p:nvPicPr>
            <p:cNvPr id="4" name="Graphic 3" descr="Question mark">
              <a:extLst>
                <a:ext uri="{FF2B5EF4-FFF2-40B4-BE49-F238E27FC236}">
                  <a16:creationId xmlns:a16="http://schemas.microsoft.com/office/drawing/2014/main" id="{7FCDB3CB-9253-4B51-A274-0D07FEBDA4C8}"/>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807" y="1499945"/>
              <a:ext cx="797112" cy="797112"/>
            </a:xfrm>
            <a:prstGeom prst="rect">
              <a:avLst/>
            </a:prstGeom>
          </p:spPr>
        </p:pic>
      </p:grpSp>
      <p:grpSp>
        <p:nvGrpSpPr>
          <p:cNvPr id="6" name="Group 5">
            <a:extLst>
              <a:ext uri="{FF2B5EF4-FFF2-40B4-BE49-F238E27FC236}">
                <a16:creationId xmlns:a16="http://schemas.microsoft.com/office/drawing/2014/main" id="{6C9EE991-37BD-4596-8E07-797C410AD169}"/>
              </a:ext>
            </a:extLst>
          </p:cNvPr>
          <p:cNvGrpSpPr/>
          <p:nvPr/>
        </p:nvGrpSpPr>
        <p:grpSpPr>
          <a:xfrm>
            <a:off x="2618545" y="1297818"/>
            <a:ext cx="2286000" cy="4042407"/>
            <a:chOff x="2737143" y="1297818"/>
            <a:chExt cx="2286000" cy="4042407"/>
          </a:xfrm>
        </p:grpSpPr>
        <p:sp>
          <p:nvSpPr>
            <p:cNvPr id="35" name="Oval 34">
              <a:extLst>
                <a:ext uri="{FF2B5EF4-FFF2-40B4-BE49-F238E27FC236}">
                  <a16:creationId xmlns:a16="http://schemas.microsoft.com/office/drawing/2014/main" id="{159F5329-38FD-43A4-AA3E-98FB3803C22B}"/>
                </a:ext>
              </a:extLst>
            </p:cNvPr>
            <p:cNvSpPr/>
            <p:nvPr/>
          </p:nvSpPr>
          <p:spPr>
            <a:xfrm>
              <a:off x="3321228" y="1297818"/>
              <a:ext cx="1117831" cy="1117831"/>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2">
              <a:extLst>
                <a:ext uri="{FF2B5EF4-FFF2-40B4-BE49-F238E27FC236}">
                  <a16:creationId xmlns:a16="http://schemas.microsoft.com/office/drawing/2014/main" id="{202058E4-DDB1-4A0C-9262-206997803054}"/>
                </a:ext>
              </a:extLst>
            </p:cNvPr>
            <p:cNvSpPr txBox="1">
              <a:spLocks/>
            </p:cNvSpPr>
            <p:nvPr/>
          </p:nvSpPr>
          <p:spPr>
            <a:xfrm>
              <a:off x="2737143" y="2953171"/>
              <a:ext cx="2286000" cy="23870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Rigorous Due Diligence and Selection process</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Leveraging on the incubator’s business model improvement/innovation support.</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R&amp;D capacity</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Over 50 years of combined  experience in Biotech entrepreneurship, Research and Business </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Technical assistance plus capital in the range of $100k to $500K</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Linkages with Academia and Research institutions</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Linkage to follow-on external funding</a:t>
              </a:r>
              <a:r>
                <a:rPr kumimoji="0" lang="en-US" sz="1200" b="0" i="0" u="none" strike="noStrike" kern="1200" cap="none" spc="0" normalizeH="0" baseline="0" noProof="0" dirty="0">
                  <a:ln>
                    <a:noFill/>
                  </a:ln>
                  <a:solidFill>
                    <a:srgbClr val="2D2E2F"/>
                  </a:solidFill>
                  <a:effectLst/>
                  <a:uLnTx/>
                  <a:uFillTx/>
                  <a:ea typeface="+mn-ea"/>
                  <a:cs typeface="+mn-cs"/>
                </a:rPr>
                <a:t>.</a:t>
              </a:r>
            </a:p>
          </p:txBody>
        </p:sp>
        <p:sp>
          <p:nvSpPr>
            <p:cNvPr id="50" name="TextBox 49">
              <a:extLst>
                <a:ext uri="{FF2B5EF4-FFF2-40B4-BE49-F238E27FC236}">
                  <a16:creationId xmlns:a16="http://schemas.microsoft.com/office/drawing/2014/main" id="{2D715172-6E7F-4B63-BF47-780AB8B33A31}"/>
                </a:ext>
              </a:extLst>
            </p:cNvPr>
            <p:cNvSpPr txBox="1"/>
            <p:nvPr/>
          </p:nvSpPr>
          <p:spPr>
            <a:xfrm>
              <a:off x="2737143" y="2633203"/>
              <a:ext cx="2286000" cy="276999"/>
            </a:xfrm>
            <a:prstGeom prst="rect">
              <a:avLst/>
            </a:prstGeom>
            <a:noFill/>
          </p:spPr>
          <p:txBody>
            <a:bodyPr wrap="square" rtlCol="0" anchor="ctr">
              <a:spAutoFit/>
            </a:bodyPr>
            <a:lstStyle/>
            <a:p>
              <a:pPr marL="0" marR="0" lvl="0" indent="0" algn="ctr" defTabSz="914400" rtl="0" eaLnBrk="1" fontAlgn="auto" latinLnBrk="0" hangingPunct="1">
                <a:spcBef>
                  <a:spcPts val="0"/>
                </a:spcBef>
                <a:buClrTx/>
                <a:buSzTx/>
                <a:buFontTx/>
                <a:buNone/>
                <a:tabLst/>
                <a:defRPr/>
              </a:pPr>
              <a:r>
                <a:rPr kumimoji="0" lang="en-US" sz="1200" b="1" i="0" u="none" strike="noStrike" kern="1200" cap="none" spc="0" normalizeH="0" baseline="0" noProof="0" dirty="0">
                  <a:ln>
                    <a:noFill/>
                  </a:ln>
                  <a:solidFill>
                    <a:schemeClr val="accent3"/>
                  </a:solidFill>
                  <a:effectLst/>
                  <a:uLnTx/>
                  <a:uFillTx/>
                  <a:ea typeface="+mn-ea"/>
                  <a:cs typeface="+mn-cs"/>
                </a:rPr>
                <a:t>Inputs</a:t>
              </a:r>
            </a:p>
          </p:txBody>
        </p:sp>
        <p:pic>
          <p:nvPicPr>
            <p:cNvPr id="61" name="Picture 60" descr="A close up of a logo&#10;&#10;Description automatically generated">
              <a:extLst>
                <a:ext uri="{FF2B5EF4-FFF2-40B4-BE49-F238E27FC236}">
                  <a16:creationId xmlns:a16="http://schemas.microsoft.com/office/drawing/2014/main" id="{0EE07728-638F-4069-9BDD-AEA7086A6DB2}"/>
                </a:ext>
              </a:extLst>
            </p:cNvPr>
            <p:cNvPicPr>
              <a:picLocks noChangeAspect="1"/>
            </p:cNvPicPr>
            <p:nvPr/>
          </p:nvPicPr>
          <p:blipFill rotWithShape="1">
            <a:blip r:embed="rId4" cstate="hqprint">
              <a:lum bright="70000" contrast="-70000"/>
              <a:extLst>
                <a:ext uri="{28A0092B-C50C-407E-A947-70E740481C1C}">
                  <a14:useLocalDpi xmlns:a14="http://schemas.microsoft.com/office/drawing/2010/main" val="0"/>
                </a:ext>
              </a:extLst>
            </a:blip>
            <a:srcRect l="10043" t="9349" r="11992" b="20920"/>
            <a:stretch/>
          </p:blipFill>
          <p:spPr>
            <a:xfrm>
              <a:off x="3573438" y="1566283"/>
              <a:ext cx="613411" cy="606538"/>
            </a:xfrm>
            <a:prstGeom prst="rect">
              <a:avLst/>
            </a:prstGeom>
          </p:spPr>
        </p:pic>
      </p:grpSp>
      <p:grpSp>
        <p:nvGrpSpPr>
          <p:cNvPr id="7" name="Group 6">
            <a:extLst>
              <a:ext uri="{FF2B5EF4-FFF2-40B4-BE49-F238E27FC236}">
                <a16:creationId xmlns:a16="http://schemas.microsoft.com/office/drawing/2014/main" id="{AD46D66A-93DC-4B7E-A7BA-C101F1C01EA3}"/>
              </a:ext>
            </a:extLst>
          </p:cNvPr>
          <p:cNvGrpSpPr/>
          <p:nvPr/>
        </p:nvGrpSpPr>
        <p:grpSpPr>
          <a:xfrm>
            <a:off x="4956727" y="1297818"/>
            <a:ext cx="2286000" cy="4037800"/>
            <a:chOff x="5064730" y="1297818"/>
            <a:chExt cx="2286000" cy="4037800"/>
          </a:xfrm>
        </p:grpSpPr>
        <p:sp>
          <p:nvSpPr>
            <p:cNvPr id="36" name="Oval 35">
              <a:extLst>
                <a:ext uri="{FF2B5EF4-FFF2-40B4-BE49-F238E27FC236}">
                  <a16:creationId xmlns:a16="http://schemas.microsoft.com/office/drawing/2014/main" id="{B30685CA-3459-429E-B831-FFA94EEEA63D}"/>
                </a:ext>
              </a:extLst>
            </p:cNvPr>
            <p:cNvSpPr/>
            <p:nvPr/>
          </p:nvSpPr>
          <p:spPr>
            <a:xfrm>
              <a:off x="5648815" y="1297818"/>
              <a:ext cx="1117831" cy="1117831"/>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 Placeholder 2">
              <a:extLst>
                <a:ext uri="{FF2B5EF4-FFF2-40B4-BE49-F238E27FC236}">
                  <a16:creationId xmlns:a16="http://schemas.microsoft.com/office/drawing/2014/main" id="{C2CE4EBA-4712-4F11-99F9-EA7C21E260EB}"/>
                </a:ext>
              </a:extLst>
            </p:cNvPr>
            <p:cNvSpPr txBox="1">
              <a:spLocks/>
            </p:cNvSpPr>
            <p:nvPr/>
          </p:nvSpPr>
          <p:spPr>
            <a:xfrm>
              <a:off x="5064730" y="2953171"/>
              <a:ext cx="2286000" cy="2382447"/>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lvl="2" indent="-171450" latinLnBrk="0">
                <a:spcBef>
                  <a:spcPts val="0"/>
                </a:spcBef>
                <a:buClr>
                  <a:schemeClr val="accent4"/>
                </a:buClr>
                <a:buFont typeface="Wingdings" panose="05000000000000000000" pitchFamily="2" charset="2"/>
                <a:buChar char="ü"/>
                <a:defRPr/>
              </a:pPr>
              <a:r>
                <a:rPr lang="en-US" sz="1200" dirty="0"/>
                <a:t>Quality Deal flow of </a:t>
              </a:r>
              <a:r>
                <a:rPr lang="en-US" sz="1200" dirty="0">
                  <a:solidFill>
                    <a:srgbClr val="2D2E2F"/>
                  </a:solidFill>
                </a:rPr>
                <a:t>evidence-based investable ventures.</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Early investments to de-risk the otherwise too risky (in traditional standards) businesses.</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Patient capital to allow for business model maturity.</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Potential syndication with other investors to create access to a wider pool of capital.</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Successful exit stories</a:t>
              </a:r>
            </a:p>
          </p:txBody>
        </p:sp>
        <p:sp>
          <p:nvSpPr>
            <p:cNvPr id="53" name="TextBox 52">
              <a:extLst>
                <a:ext uri="{FF2B5EF4-FFF2-40B4-BE49-F238E27FC236}">
                  <a16:creationId xmlns:a16="http://schemas.microsoft.com/office/drawing/2014/main" id="{B8654B99-4128-474D-ACB5-49063F8B40B1}"/>
                </a:ext>
              </a:extLst>
            </p:cNvPr>
            <p:cNvSpPr txBox="1"/>
            <p:nvPr/>
          </p:nvSpPr>
          <p:spPr>
            <a:xfrm>
              <a:off x="5064730" y="2633203"/>
              <a:ext cx="2286000" cy="276999"/>
            </a:xfrm>
            <a:prstGeom prst="rect">
              <a:avLst/>
            </a:prstGeom>
            <a:noFill/>
          </p:spPr>
          <p:txBody>
            <a:bodyPr wrap="square" rtlCol="0" anchor="ctr">
              <a:spAutoFit/>
            </a:bodyPr>
            <a:lstStyle/>
            <a:p>
              <a:pPr algn="ctr"/>
              <a:r>
                <a:rPr lang="en-US" altLang="ko-KR" sz="1200" b="1" dirty="0">
                  <a:solidFill>
                    <a:schemeClr val="accent4"/>
                  </a:solidFill>
                  <a:cs typeface="Arial" pitchFamily="34" charset="0"/>
                </a:rPr>
                <a:t>Outputs</a:t>
              </a:r>
            </a:p>
          </p:txBody>
        </p:sp>
        <p:pic>
          <p:nvPicPr>
            <p:cNvPr id="63" name="Picture 62" descr="A close up of a logo&#10;&#10;Description automatically generated">
              <a:extLst>
                <a:ext uri="{FF2B5EF4-FFF2-40B4-BE49-F238E27FC236}">
                  <a16:creationId xmlns:a16="http://schemas.microsoft.com/office/drawing/2014/main" id="{F876953A-94EA-4F57-9652-6D8A9E1F2854}"/>
                </a:ext>
              </a:extLst>
            </p:cNvPr>
            <p:cNvPicPr>
              <a:picLocks noChangeAspect="1"/>
            </p:cNvPicPr>
            <p:nvPr/>
          </p:nvPicPr>
          <p:blipFill rotWithShape="1">
            <a:blip r:embed="rId5" cstate="hqprint">
              <a:lum bright="70000" contrast="-70000"/>
              <a:extLst>
                <a:ext uri="{28A0092B-C50C-407E-A947-70E740481C1C}">
                  <a14:useLocalDpi xmlns:a14="http://schemas.microsoft.com/office/drawing/2010/main" val="0"/>
                </a:ext>
              </a:extLst>
            </a:blip>
            <a:srcRect l="13721" t="9961" r="13831" b="17396"/>
            <a:stretch/>
          </p:blipFill>
          <p:spPr>
            <a:xfrm>
              <a:off x="5920432" y="1548860"/>
              <a:ext cx="574597" cy="623961"/>
            </a:xfrm>
            <a:prstGeom prst="rect">
              <a:avLst/>
            </a:prstGeom>
          </p:spPr>
        </p:pic>
      </p:grpSp>
      <p:grpSp>
        <p:nvGrpSpPr>
          <p:cNvPr id="8" name="Group 7">
            <a:extLst>
              <a:ext uri="{FF2B5EF4-FFF2-40B4-BE49-F238E27FC236}">
                <a16:creationId xmlns:a16="http://schemas.microsoft.com/office/drawing/2014/main" id="{8EBD38C8-E6A3-4C80-A4E2-FE25E62D6B38}"/>
              </a:ext>
            </a:extLst>
          </p:cNvPr>
          <p:cNvGrpSpPr/>
          <p:nvPr/>
        </p:nvGrpSpPr>
        <p:grpSpPr>
          <a:xfrm>
            <a:off x="7294909" y="1297818"/>
            <a:ext cx="2347451" cy="4042407"/>
            <a:chOff x="7344683" y="1297818"/>
            <a:chExt cx="2347451" cy="4042407"/>
          </a:xfrm>
        </p:grpSpPr>
        <p:sp>
          <p:nvSpPr>
            <p:cNvPr id="37" name="Oval 36">
              <a:extLst>
                <a:ext uri="{FF2B5EF4-FFF2-40B4-BE49-F238E27FC236}">
                  <a16:creationId xmlns:a16="http://schemas.microsoft.com/office/drawing/2014/main" id="{8390A797-6DEA-486F-9215-19707D92E4C7}"/>
                </a:ext>
              </a:extLst>
            </p:cNvPr>
            <p:cNvSpPr/>
            <p:nvPr/>
          </p:nvSpPr>
          <p:spPr>
            <a:xfrm>
              <a:off x="7990219" y="1297818"/>
              <a:ext cx="1117831" cy="1117831"/>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2">
              <a:extLst>
                <a:ext uri="{FF2B5EF4-FFF2-40B4-BE49-F238E27FC236}">
                  <a16:creationId xmlns:a16="http://schemas.microsoft.com/office/drawing/2014/main" id="{51788DBB-CD05-40B9-BFF0-E1F671F40725}"/>
                </a:ext>
              </a:extLst>
            </p:cNvPr>
            <p:cNvSpPr txBox="1">
              <a:spLocks/>
            </p:cNvSpPr>
            <p:nvPr/>
          </p:nvSpPr>
          <p:spPr>
            <a:xfrm>
              <a:off x="7344683" y="2953171"/>
              <a:ext cx="2286000" cy="23870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Health outcomes (increased access to highest attainable quality of care)</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Job creation.</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Emergent Ecosystem of Health &amp; Life Sciences</a:t>
              </a:r>
            </a:p>
            <a:p>
              <a:pPr marL="171450" lvl="2" indent="-171450" latinLnBrk="0">
                <a:spcBef>
                  <a:spcPts val="0"/>
                </a:spcBef>
                <a:buClr>
                  <a:schemeClr val="accent4"/>
                </a:buClr>
                <a:buFont typeface="Wingdings" panose="05000000000000000000" pitchFamily="2" charset="2"/>
                <a:buChar char="ü"/>
                <a:defRPr/>
              </a:pPr>
              <a:r>
                <a:rPr lang="en-US" sz="1200" dirty="0" err="1">
                  <a:solidFill>
                    <a:srgbClr val="2D2E2F"/>
                  </a:solidFill>
                </a:rPr>
                <a:t>BigPharma</a:t>
              </a:r>
              <a:r>
                <a:rPr lang="en-US" sz="1200" dirty="0">
                  <a:solidFill>
                    <a:srgbClr val="2D2E2F"/>
                  </a:solidFill>
                </a:rPr>
                <a:t> and research companies start looking at Africa as an emerging market = strategic investments, buyouts and mergers with local ventures</a:t>
              </a:r>
            </a:p>
          </p:txBody>
        </p:sp>
        <p:sp>
          <p:nvSpPr>
            <p:cNvPr id="56" name="TextBox 55">
              <a:extLst>
                <a:ext uri="{FF2B5EF4-FFF2-40B4-BE49-F238E27FC236}">
                  <a16:creationId xmlns:a16="http://schemas.microsoft.com/office/drawing/2014/main" id="{8B6745F7-7041-4A3D-9C13-A9815D5100D3}"/>
                </a:ext>
              </a:extLst>
            </p:cNvPr>
            <p:cNvSpPr txBox="1"/>
            <p:nvPr/>
          </p:nvSpPr>
          <p:spPr>
            <a:xfrm>
              <a:off x="7406134" y="2633203"/>
              <a:ext cx="2286000" cy="27699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2"/>
                  </a:solidFill>
                  <a:effectLst/>
                  <a:uLnTx/>
                  <a:uFillTx/>
                  <a:ea typeface="+mn-ea"/>
                  <a:cs typeface="+mn-cs"/>
                </a:rPr>
                <a:t>Outcomes</a:t>
              </a:r>
            </a:p>
          </p:txBody>
        </p:sp>
        <p:pic>
          <p:nvPicPr>
            <p:cNvPr id="65" name="Picture 64" descr="A close up of a logo&#10;&#10;Description automatically generated">
              <a:extLst>
                <a:ext uri="{FF2B5EF4-FFF2-40B4-BE49-F238E27FC236}">
                  <a16:creationId xmlns:a16="http://schemas.microsoft.com/office/drawing/2014/main" id="{4DBF1EA5-029F-4222-8B8F-1906E94E2087}"/>
                </a:ext>
              </a:extLst>
            </p:cNvPr>
            <p:cNvPicPr>
              <a:picLocks noChangeAspect="1"/>
            </p:cNvPicPr>
            <p:nvPr/>
          </p:nvPicPr>
          <p:blipFill rotWithShape="1">
            <a:blip r:embed="rId6" cstate="hqprint">
              <a:lum bright="70000" contrast="-70000"/>
              <a:extLst>
                <a:ext uri="{28A0092B-C50C-407E-A947-70E740481C1C}">
                  <a14:useLocalDpi xmlns:a14="http://schemas.microsoft.com/office/drawing/2010/main" val="0"/>
                </a:ext>
              </a:extLst>
            </a:blip>
            <a:srcRect l="10043" t="3984" r="10767" b="18924"/>
            <a:stretch/>
          </p:blipFill>
          <p:spPr>
            <a:xfrm>
              <a:off x="8228659" y="1548860"/>
              <a:ext cx="640950" cy="623961"/>
            </a:xfrm>
            <a:prstGeom prst="rect">
              <a:avLst/>
            </a:prstGeom>
          </p:spPr>
        </p:pic>
      </p:grpSp>
      <p:grpSp>
        <p:nvGrpSpPr>
          <p:cNvPr id="9" name="Group 8">
            <a:extLst>
              <a:ext uri="{FF2B5EF4-FFF2-40B4-BE49-F238E27FC236}">
                <a16:creationId xmlns:a16="http://schemas.microsoft.com/office/drawing/2014/main" id="{43CE4E56-DD32-4985-A7BC-26CB93F8FED3}"/>
              </a:ext>
            </a:extLst>
          </p:cNvPr>
          <p:cNvGrpSpPr/>
          <p:nvPr/>
        </p:nvGrpSpPr>
        <p:grpSpPr>
          <a:xfrm>
            <a:off x="9694542" y="1297818"/>
            <a:ext cx="2286000" cy="4042407"/>
            <a:chOff x="9694542" y="1297818"/>
            <a:chExt cx="2286000" cy="4042407"/>
          </a:xfrm>
        </p:grpSpPr>
        <p:sp>
          <p:nvSpPr>
            <p:cNvPr id="38" name="Oval 37">
              <a:extLst>
                <a:ext uri="{FF2B5EF4-FFF2-40B4-BE49-F238E27FC236}">
                  <a16:creationId xmlns:a16="http://schemas.microsoft.com/office/drawing/2014/main" id="{EC254AFE-0D1C-4862-9D52-38DC9633E940}"/>
                </a:ext>
              </a:extLst>
            </p:cNvPr>
            <p:cNvSpPr/>
            <p:nvPr/>
          </p:nvSpPr>
          <p:spPr>
            <a:xfrm>
              <a:off x="10278627" y="1297818"/>
              <a:ext cx="1117831" cy="1117831"/>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2">
              <a:extLst>
                <a:ext uri="{FF2B5EF4-FFF2-40B4-BE49-F238E27FC236}">
                  <a16:creationId xmlns:a16="http://schemas.microsoft.com/office/drawing/2014/main" id="{992725CD-59ED-45BB-86F3-7EAB0EFAA218}"/>
                </a:ext>
              </a:extLst>
            </p:cNvPr>
            <p:cNvSpPr txBox="1">
              <a:spLocks/>
            </p:cNvSpPr>
            <p:nvPr/>
          </p:nvSpPr>
          <p:spPr>
            <a:xfrm>
              <a:off x="9694542" y="2953171"/>
              <a:ext cx="2286000" cy="2387054"/>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More investment in the sector.</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Affordable quality health</a:t>
              </a:r>
            </a:p>
            <a:p>
              <a:pPr marL="171450" lvl="2" indent="-171450" latinLnBrk="0">
                <a:spcBef>
                  <a:spcPts val="0"/>
                </a:spcBef>
                <a:buClr>
                  <a:schemeClr val="accent4"/>
                </a:buClr>
                <a:buFont typeface="Wingdings" panose="05000000000000000000" pitchFamily="2" charset="2"/>
                <a:buChar char="ü"/>
                <a:defRPr/>
              </a:pPr>
              <a:r>
                <a:rPr lang="en-US" sz="1200" dirty="0">
                  <a:solidFill>
                    <a:srgbClr val="2D2E2F"/>
                  </a:solidFill>
                </a:rPr>
                <a:t>Reduced disease </a:t>
              </a:r>
              <a:r>
                <a:rPr lang="en-US" sz="1200" dirty="0"/>
                <a:t>burden</a:t>
              </a:r>
            </a:p>
            <a:p>
              <a:pPr marL="171450" lvl="2" indent="-171450" latinLnBrk="0">
                <a:spcBef>
                  <a:spcPts val="0"/>
                </a:spcBef>
                <a:buClr>
                  <a:schemeClr val="accent4"/>
                </a:buClr>
                <a:buFont typeface="Wingdings" panose="05000000000000000000" pitchFamily="2" charset="2"/>
                <a:buChar char="ü"/>
                <a:defRPr/>
              </a:pPr>
              <a:r>
                <a:rPr lang="en-US" sz="1200" dirty="0"/>
                <a:t>Local founders start owning the space.</a:t>
              </a:r>
            </a:p>
          </p:txBody>
        </p:sp>
        <p:sp>
          <p:nvSpPr>
            <p:cNvPr id="59" name="TextBox 58">
              <a:extLst>
                <a:ext uri="{FF2B5EF4-FFF2-40B4-BE49-F238E27FC236}">
                  <a16:creationId xmlns:a16="http://schemas.microsoft.com/office/drawing/2014/main" id="{FF028DC7-2881-47F6-8AEB-8387D6575033}"/>
                </a:ext>
              </a:extLst>
            </p:cNvPr>
            <p:cNvSpPr txBox="1"/>
            <p:nvPr/>
          </p:nvSpPr>
          <p:spPr>
            <a:xfrm>
              <a:off x="9694542" y="2633203"/>
              <a:ext cx="2286000" cy="276999"/>
            </a:xfrm>
            <a:prstGeom prst="rect">
              <a:avLst/>
            </a:prstGeom>
            <a:noFill/>
          </p:spPr>
          <p:txBody>
            <a:bodyPr wrap="square" rtlCol="0" anchor="ctr">
              <a:spAutoFit/>
            </a:bodyPr>
            <a:lstStyle/>
            <a:p>
              <a:pPr algn="ctr"/>
              <a:r>
                <a:rPr lang="en-US" altLang="ko-KR" sz="1200" b="1" dirty="0">
                  <a:solidFill>
                    <a:schemeClr val="accent5"/>
                  </a:solidFill>
                  <a:cs typeface="Arial" pitchFamily="34" charset="0"/>
                </a:rPr>
                <a:t>Desired state</a:t>
              </a:r>
            </a:p>
          </p:txBody>
        </p:sp>
        <p:pic>
          <p:nvPicPr>
            <p:cNvPr id="69" name="Picture 68" descr="A close up of a logo&#10;&#10;Description automatically generated">
              <a:extLst>
                <a:ext uri="{FF2B5EF4-FFF2-40B4-BE49-F238E27FC236}">
                  <a16:creationId xmlns:a16="http://schemas.microsoft.com/office/drawing/2014/main" id="{6C8AAE42-5D6C-45E2-B739-9567F6045F77}"/>
                </a:ext>
              </a:extLst>
            </p:cNvPr>
            <p:cNvPicPr>
              <a:picLocks noChangeAspect="1"/>
            </p:cNvPicPr>
            <p:nvPr/>
          </p:nvPicPr>
          <p:blipFill rotWithShape="1">
            <a:blip r:embed="rId7" cstate="hqprint">
              <a:lum bright="70000" contrast="-70000"/>
              <a:extLst>
                <a:ext uri="{28A0092B-C50C-407E-A947-70E740481C1C}">
                  <a14:useLocalDpi xmlns:a14="http://schemas.microsoft.com/office/drawing/2010/main" val="0"/>
                </a:ext>
              </a:extLst>
            </a:blip>
            <a:srcRect l="14561" r="14445" b="13563"/>
            <a:stretch/>
          </p:blipFill>
          <p:spPr>
            <a:xfrm>
              <a:off x="10576307" y="1580442"/>
              <a:ext cx="522470" cy="636117"/>
            </a:xfrm>
            <a:prstGeom prst="rect">
              <a:avLst/>
            </a:prstGeom>
          </p:spPr>
        </p:pic>
      </p:grpSp>
    </p:spTree>
    <p:extLst>
      <p:ext uri="{BB962C8B-B14F-4D97-AF65-F5344CB8AC3E}">
        <p14:creationId xmlns:p14="http://schemas.microsoft.com/office/powerpoint/2010/main" val="3491259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000" dirty="0">
                <a:solidFill>
                  <a:schemeClr val="accent3"/>
                </a:solidFill>
              </a:rPr>
              <a:t>List of </a:t>
            </a:r>
            <a:r>
              <a:rPr lang="en-US" dirty="0">
                <a:solidFill>
                  <a:schemeClr val="accent3"/>
                </a:solidFill>
              </a:rPr>
              <a:t>f</a:t>
            </a:r>
            <a:r>
              <a:rPr lang="en-US" sz="3000" dirty="0">
                <a:solidFill>
                  <a:schemeClr val="accent3"/>
                </a:solidFill>
              </a:rPr>
              <a:t>und managers contacted in the market survey</a:t>
            </a:r>
          </a:p>
        </p:txBody>
      </p:sp>
      <p:sp>
        <p:nvSpPr>
          <p:cNvPr id="3" name="Slide Number Placeholder 2">
            <a:extLst>
              <a:ext uri="{FF2B5EF4-FFF2-40B4-BE49-F238E27FC236}">
                <a16:creationId xmlns:a16="http://schemas.microsoft.com/office/drawing/2014/main" id="{79C647E8-D84E-4AAB-9EB4-4EE51D3DB378}"/>
              </a:ext>
            </a:extLst>
          </p:cNvPr>
          <p:cNvSpPr>
            <a:spLocks noGrp="1"/>
          </p:cNvSpPr>
          <p:nvPr>
            <p:ph type="sldNum" sz="quarter" idx="10"/>
          </p:nvPr>
        </p:nvSpPr>
        <p:spPr/>
        <p:txBody>
          <a:bodyPr/>
          <a:lstStyle/>
          <a:p>
            <a:fld id="{2BACDCFC-418C-4B2A-BB7C-0FB1442CF98A}" type="slidenum">
              <a:rPr lang="x-none" smtClean="0"/>
              <a:t>8</a:t>
            </a:fld>
            <a:endParaRPr lang="x-none"/>
          </a:p>
        </p:txBody>
      </p:sp>
      <p:graphicFrame>
        <p:nvGraphicFramePr>
          <p:cNvPr id="5" name="Table 5">
            <a:extLst>
              <a:ext uri="{FF2B5EF4-FFF2-40B4-BE49-F238E27FC236}">
                <a16:creationId xmlns:a16="http://schemas.microsoft.com/office/drawing/2014/main" id="{5D2E9DD6-4805-42EE-AC54-EABE5BD8E6D5}"/>
              </a:ext>
            </a:extLst>
          </p:cNvPr>
          <p:cNvGraphicFramePr>
            <a:graphicFrameLocks noGrp="1"/>
          </p:cNvGraphicFramePr>
          <p:nvPr>
            <p:extLst>
              <p:ext uri="{D42A27DB-BD31-4B8C-83A1-F6EECF244321}">
                <p14:modId xmlns:p14="http://schemas.microsoft.com/office/powerpoint/2010/main" val="4105620416"/>
              </p:ext>
            </p:extLst>
          </p:nvPr>
        </p:nvGraphicFramePr>
        <p:xfrm>
          <a:off x="777767" y="1318909"/>
          <a:ext cx="10678511" cy="4991632"/>
        </p:xfrm>
        <a:graphic>
          <a:graphicData uri="http://schemas.openxmlformats.org/drawingml/2006/table">
            <a:tbl>
              <a:tblPr firstRow="1" bandRow="1">
                <a:tableStyleId>{6E25E649-3F16-4E02-A733-19D2CDBF48F0}</a:tableStyleId>
              </a:tblPr>
              <a:tblGrid>
                <a:gridCol w="614935">
                  <a:extLst>
                    <a:ext uri="{9D8B030D-6E8A-4147-A177-3AD203B41FA5}">
                      <a16:colId xmlns:a16="http://schemas.microsoft.com/office/drawing/2014/main" val="4104813842"/>
                    </a:ext>
                  </a:extLst>
                </a:gridCol>
                <a:gridCol w="2748374">
                  <a:extLst>
                    <a:ext uri="{9D8B030D-6E8A-4147-A177-3AD203B41FA5}">
                      <a16:colId xmlns:a16="http://schemas.microsoft.com/office/drawing/2014/main" val="2700926456"/>
                    </a:ext>
                  </a:extLst>
                </a:gridCol>
                <a:gridCol w="2722179">
                  <a:extLst>
                    <a:ext uri="{9D8B030D-6E8A-4147-A177-3AD203B41FA5}">
                      <a16:colId xmlns:a16="http://schemas.microsoft.com/office/drawing/2014/main" val="3287656140"/>
                    </a:ext>
                  </a:extLst>
                </a:gridCol>
                <a:gridCol w="1765738">
                  <a:extLst>
                    <a:ext uri="{9D8B030D-6E8A-4147-A177-3AD203B41FA5}">
                      <a16:colId xmlns:a16="http://schemas.microsoft.com/office/drawing/2014/main" val="2707104494"/>
                    </a:ext>
                  </a:extLst>
                </a:gridCol>
                <a:gridCol w="2827285">
                  <a:extLst>
                    <a:ext uri="{9D8B030D-6E8A-4147-A177-3AD203B41FA5}">
                      <a16:colId xmlns:a16="http://schemas.microsoft.com/office/drawing/2014/main" val="1599231676"/>
                    </a:ext>
                  </a:extLst>
                </a:gridCol>
              </a:tblGrid>
              <a:tr h="318818">
                <a:tc>
                  <a:txBody>
                    <a:bodyPr/>
                    <a:lstStyle/>
                    <a:p>
                      <a:r>
                        <a:rPr lang="en-US" sz="1400" dirty="0"/>
                        <a:t>No.</a:t>
                      </a:r>
                    </a:p>
                  </a:txBody>
                  <a:tcPr/>
                </a:tc>
                <a:tc>
                  <a:txBody>
                    <a:bodyPr/>
                    <a:lstStyle/>
                    <a:p>
                      <a:r>
                        <a:rPr lang="en-US" sz="1400" dirty="0"/>
                        <a:t>Name of investor</a:t>
                      </a:r>
                    </a:p>
                  </a:txBody>
                  <a:tcPr/>
                </a:tc>
                <a:tc>
                  <a:txBody>
                    <a:bodyPr/>
                    <a:lstStyle/>
                    <a:p>
                      <a:r>
                        <a:rPr lang="en-US" sz="1400" dirty="0"/>
                        <a:t>Contact person</a:t>
                      </a:r>
                    </a:p>
                  </a:txBody>
                  <a:tcPr/>
                </a:tc>
                <a:tc>
                  <a:txBody>
                    <a:bodyPr/>
                    <a:lstStyle/>
                    <a:p>
                      <a:r>
                        <a:rPr lang="en-US" sz="1400" dirty="0"/>
                        <a:t>Contacted</a:t>
                      </a:r>
                    </a:p>
                  </a:txBody>
                  <a:tcPr/>
                </a:tc>
                <a:tc>
                  <a:txBody>
                    <a:bodyPr/>
                    <a:lstStyle/>
                    <a:p>
                      <a:r>
                        <a:rPr lang="en-US" sz="1400" dirty="0"/>
                        <a:t>Meeting conducted</a:t>
                      </a:r>
                    </a:p>
                  </a:txBody>
                  <a:tcPr/>
                </a:tc>
                <a:extLst>
                  <a:ext uri="{0D108BD9-81ED-4DB2-BD59-A6C34878D82A}">
                    <a16:rowId xmlns:a16="http://schemas.microsoft.com/office/drawing/2014/main" val="4199048085"/>
                  </a:ext>
                </a:extLst>
              </a:tr>
              <a:tr h="318818">
                <a:tc>
                  <a:txBody>
                    <a:bodyPr/>
                    <a:lstStyle/>
                    <a:p>
                      <a:r>
                        <a:rPr lang="en-US" sz="1400" dirty="0"/>
                        <a:t>1</a:t>
                      </a:r>
                    </a:p>
                  </a:txBody>
                  <a:tcPr/>
                </a:tc>
                <a:tc>
                  <a:txBody>
                    <a:bodyPr/>
                    <a:lstStyle/>
                    <a:p>
                      <a:r>
                        <a:rPr lang="en-US" sz="1400" b="0" u="none" strike="noStrike" baseline="0" dirty="0">
                          <a:solidFill>
                            <a:srgbClr val="000000"/>
                          </a:solidFill>
                        </a:rPr>
                        <a:t>Kenya Climate Ventures</a:t>
                      </a:r>
                      <a:endParaRPr lang="en-US" sz="1400" dirty="0"/>
                    </a:p>
                  </a:txBody>
                  <a:tcPr/>
                </a:tc>
                <a:tc>
                  <a:txBody>
                    <a:bodyPr/>
                    <a:lstStyle/>
                    <a:p>
                      <a:r>
                        <a:rPr lang="en-US" sz="1400" b="0" u="none" strike="noStrike" baseline="0" dirty="0">
                          <a:solidFill>
                            <a:srgbClr val="000000"/>
                          </a:solidFill>
                        </a:rPr>
                        <a:t>Paul </a:t>
                      </a:r>
                      <a:r>
                        <a:rPr lang="en-US" sz="1400" b="0" u="none" strike="noStrike" baseline="0" dirty="0" err="1">
                          <a:solidFill>
                            <a:srgbClr val="000000"/>
                          </a:solidFill>
                        </a:rPr>
                        <a:t>Ohaga</a:t>
                      </a:r>
                      <a:endParaRPr lang="en-US" sz="1400" dirty="0"/>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2293379092"/>
                  </a:ext>
                </a:extLst>
              </a:tr>
              <a:tr h="318818">
                <a:tc>
                  <a:txBody>
                    <a:bodyPr/>
                    <a:lstStyle/>
                    <a:p>
                      <a:r>
                        <a:rPr lang="en-US" sz="1400" dirty="0"/>
                        <a:t>2</a:t>
                      </a:r>
                    </a:p>
                  </a:txBody>
                  <a:tcPr/>
                </a:tc>
                <a:tc>
                  <a:txBody>
                    <a:bodyPr/>
                    <a:lstStyle/>
                    <a:p>
                      <a:r>
                        <a:rPr lang="en-US" sz="1400" b="0" u="none" strike="noStrike" baseline="0" dirty="0">
                          <a:solidFill>
                            <a:srgbClr val="000000"/>
                          </a:solidFill>
                        </a:rPr>
                        <a:t>Partech Partners</a:t>
                      </a:r>
                      <a:endParaRPr lang="en-US" sz="1400" dirty="0"/>
                    </a:p>
                  </a:txBody>
                  <a:tcPr/>
                </a:tc>
                <a:tc>
                  <a:txBody>
                    <a:bodyPr/>
                    <a:lstStyle/>
                    <a:p>
                      <a:r>
                        <a:rPr lang="en-US" sz="1400" b="0" u="none" strike="noStrike" baseline="0" dirty="0" err="1">
                          <a:solidFill>
                            <a:srgbClr val="000000"/>
                          </a:solidFill>
                        </a:rPr>
                        <a:t>Ceasar</a:t>
                      </a:r>
                      <a:r>
                        <a:rPr lang="en-US" sz="1400" b="0" u="none" strike="noStrike" baseline="0" dirty="0">
                          <a:solidFill>
                            <a:srgbClr val="000000"/>
                          </a:solidFill>
                        </a:rPr>
                        <a:t> </a:t>
                      </a:r>
                      <a:r>
                        <a:rPr lang="en-US" sz="1400" b="0" u="none" strike="noStrike" baseline="0" dirty="0" err="1">
                          <a:solidFill>
                            <a:srgbClr val="000000"/>
                          </a:solidFill>
                        </a:rPr>
                        <a:t>Nyagah</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extLst>
                  <a:ext uri="{0D108BD9-81ED-4DB2-BD59-A6C34878D82A}">
                    <a16:rowId xmlns:a16="http://schemas.microsoft.com/office/drawing/2014/main" val="216055020"/>
                  </a:ext>
                </a:extLst>
              </a:tr>
              <a:tr h="318818">
                <a:tc>
                  <a:txBody>
                    <a:bodyPr/>
                    <a:lstStyle/>
                    <a:p>
                      <a:r>
                        <a:rPr lang="en-US" sz="1400" dirty="0"/>
                        <a:t>3</a:t>
                      </a:r>
                    </a:p>
                  </a:txBody>
                  <a:tcPr/>
                </a:tc>
                <a:tc>
                  <a:txBody>
                    <a:bodyPr/>
                    <a:lstStyle/>
                    <a:p>
                      <a:r>
                        <a:rPr lang="en-US" sz="1400" b="0" u="none" strike="noStrike" baseline="0" dirty="0" err="1">
                          <a:solidFill>
                            <a:srgbClr val="000000"/>
                          </a:solidFill>
                        </a:rPr>
                        <a:t>Creadev</a:t>
                      </a:r>
                      <a:endParaRPr lang="en-US" sz="1400" dirty="0"/>
                    </a:p>
                  </a:txBody>
                  <a:tcPr/>
                </a:tc>
                <a:tc>
                  <a:txBody>
                    <a:bodyPr/>
                    <a:lstStyle/>
                    <a:p>
                      <a:r>
                        <a:rPr lang="en-US" sz="1400" b="0" u="none" strike="noStrike" baseline="0" dirty="0">
                          <a:solidFill>
                            <a:srgbClr val="000000"/>
                          </a:solidFill>
                        </a:rPr>
                        <a:t>Sarah </a:t>
                      </a:r>
                      <a:r>
                        <a:rPr lang="en-US" sz="1400" b="0" u="none" strike="noStrike" baseline="0" dirty="0" err="1">
                          <a:solidFill>
                            <a:srgbClr val="000000"/>
                          </a:solidFill>
                        </a:rPr>
                        <a:t>Ngamau</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extLst>
                  <a:ext uri="{0D108BD9-81ED-4DB2-BD59-A6C34878D82A}">
                    <a16:rowId xmlns:a16="http://schemas.microsoft.com/office/drawing/2014/main" val="1535361605"/>
                  </a:ext>
                </a:extLst>
              </a:tr>
              <a:tr h="318818">
                <a:tc>
                  <a:txBody>
                    <a:bodyPr/>
                    <a:lstStyle/>
                    <a:p>
                      <a:r>
                        <a:rPr lang="en-US" sz="1400" dirty="0"/>
                        <a:t>4</a:t>
                      </a:r>
                    </a:p>
                  </a:txBody>
                  <a:tcPr/>
                </a:tc>
                <a:tc>
                  <a:txBody>
                    <a:bodyPr/>
                    <a:lstStyle/>
                    <a:p>
                      <a:r>
                        <a:rPr lang="en-US" sz="1400" b="0" u="none" strike="noStrike" baseline="0" dirty="0">
                          <a:solidFill>
                            <a:srgbClr val="000000"/>
                          </a:solidFill>
                        </a:rPr>
                        <a:t>EAVCA</a:t>
                      </a:r>
                      <a:endParaRPr lang="en-US" sz="1400" dirty="0"/>
                    </a:p>
                  </a:txBody>
                  <a:tcPr/>
                </a:tc>
                <a:tc>
                  <a:txBody>
                    <a:bodyPr/>
                    <a:lstStyle/>
                    <a:p>
                      <a:r>
                        <a:rPr lang="en-US" sz="1400" b="0" u="none" strike="noStrike" baseline="0" dirty="0">
                          <a:solidFill>
                            <a:srgbClr val="000000"/>
                          </a:solidFill>
                        </a:rPr>
                        <a:t>Esther </a:t>
                      </a:r>
                      <a:r>
                        <a:rPr lang="en-US" sz="1400" b="0" u="none" strike="noStrike" baseline="0" dirty="0" err="1">
                          <a:solidFill>
                            <a:srgbClr val="000000"/>
                          </a:solidFill>
                        </a:rPr>
                        <a:t>Ndeti</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extLst>
                  <a:ext uri="{0D108BD9-81ED-4DB2-BD59-A6C34878D82A}">
                    <a16:rowId xmlns:a16="http://schemas.microsoft.com/office/drawing/2014/main" val="4275879681"/>
                  </a:ext>
                </a:extLst>
              </a:tr>
              <a:tr h="318818">
                <a:tc>
                  <a:txBody>
                    <a:bodyPr/>
                    <a:lstStyle/>
                    <a:p>
                      <a:r>
                        <a:rPr lang="en-US" sz="1400" dirty="0"/>
                        <a:t>5</a:t>
                      </a:r>
                    </a:p>
                  </a:txBody>
                  <a:tcPr/>
                </a:tc>
                <a:tc>
                  <a:txBody>
                    <a:bodyPr/>
                    <a:lstStyle/>
                    <a:p>
                      <a:r>
                        <a:rPr lang="en-US" sz="1400" b="0" u="none" strike="noStrike" baseline="0" dirty="0">
                          <a:solidFill>
                            <a:srgbClr val="000000"/>
                          </a:solidFill>
                        </a:rPr>
                        <a:t>USAID</a:t>
                      </a:r>
                      <a:endParaRPr lang="en-US" sz="1400" dirty="0"/>
                    </a:p>
                  </a:txBody>
                  <a:tcPr/>
                </a:tc>
                <a:tc>
                  <a:txBody>
                    <a:bodyPr/>
                    <a:lstStyle/>
                    <a:p>
                      <a:r>
                        <a:rPr lang="en-US" sz="1400" b="0" u="none" strike="noStrike" baseline="0" dirty="0">
                          <a:solidFill>
                            <a:srgbClr val="000000"/>
                          </a:solidFill>
                        </a:rPr>
                        <a:t>Brook Adam</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extLst>
                  <a:ext uri="{0D108BD9-81ED-4DB2-BD59-A6C34878D82A}">
                    <a16:rowId xmlns:a16="http://schemas.microsoft.com/office/drawing/2014/main" val="3093269922"/>
                  </a:ext>
                </a:extLst>
              </a:tr>
              <a:tr h="318818">
                <a:tc>
                  <a:txBody>
                    <a:bodyPr/>
                    <a:lstStyle/>
                    <a:p>
                      <a:r>
                        <a:rPr lang="en-US" sz="1400" dirty="0"/>
                        <a:t>6</a:t>
                      </a:r>
                    </a:p>
                  </a:txBody>
                  <a:tcPr/>
                </a:tc>
                <a:tc>
                  <a:txBody>
                    <a:bodyPr/>
                    <a:lstStyle/>
                    <a:p>
                      <a:r>
                        <a:rPr lang="en-US" sz="1400" b="0" u="none" strike="noStrike" baseline="0" dirty="0">
                          <a:solidFill>
                            <a:srgbClr val="000000"/>
                          </a:solidFill>
                        </a:rPr>
                        <a:t>Frontier Finance</a:t>
                      </a:r>
                      <a:endParaRPr lang="en-US" sz="1400" dirty="0"/>
                    </a:p>
                  </a:txBody>
                  <a:tcPr/>
                </a:tc>
                <a:tc>
                  <a:txBody>
                    <a:bodyPr/>
                    <a:lstStyle/>
                    <a:p>
                      <a:r>
                        <a:rPr lang="en-US" sz="1400" b="0" u="none" strike="noStrike" baseline="0" dirty="0">
                          <a:solidFill>
                            <a:srgbClr val="000000"/>
                          </a:solidFill>
                        </a:rPr>
                        <a:t>Sarah Johnson</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extLst>
                  <a:ext uri="{0D108BD9-81ED-4DB2-BD59-A6C34878D82A}">
                    <a16:rowId xmlns:a16="http://schemas.microsoft.com/office/drawing/2014/main" val="4114503601"/>
                  </a:ext>
                </a:extLst>
              </a:tr>
              <a:tr h="318818">
                <a:tc>
                  <a:txBody>
                    <a:bodyPr/>
                    <a:lstStyle/>
                    <a:p>
                      <a:r>
                        <a:rPr lang="en-US" sz="1400" dirty="0"/>
                        <a:t>7</a:t>
                      </a:r>
                    </a:p>
                  </a:txBody>
                  <a:tcPr/>
                </a:tc>
                <a:tc>
                  <a:txBody>
                    <a:bodyPr/>
                    <a:lstStyle/>
                    <a:p>
                      <a:r>
                        <a:rPr lang="en-US" sz="1400" b="0" u="none" strike="noStrike" baseline="0" dirty="0" err="1">
                          <a:solidFill>
                            <a:srgbClr val="000000"/>
                          </a:solidFill>
                        </a:rPr>
                        <a:t>Iungo</a:t>
                      </a:r>
                      <a:r>
                        <a:rPr lang="en-US" sz="1400" b="0" u="none" strike="noStrike" baseline="0" dirty="0">
                          <a:solidFill>
                            <a:srgbClr val="000000"/>
                          </a:solidFill>
                        </a:rPr>
                        <a:t> Capital</a:t>
                      </a:r>
                      <a:endParaRPr lang="en-US" sz="1400" dirty="0"/>
                    </a:p>
                  </a:txBody>
                  <a:tcPr/>
                </a:tc>
                <a:tc>
                  <a:txBody>
                    <a:bodyPr/>
                    <a:lstStyle/>
                    <a:p>
                      <a:r>
                        <a:rPr lang="en-US" sz="1400" b="0" u="none" strike="noStrike" baseline="0" dirty="0">
                          <a:solidFill>
                            <a:srgbClr val="000000"/>
                          </a:solidFill>
                        </a:rPr>
                        <a:t>Roeland </a:t>
                      </a:r>
                      <a:r>
                        <a:rPr lang="en-US" sz="1400" b="0" u="none" strike="noStrike" baseline="0" dirty="0" err="1">
                          <a:solidFill>
                            <a:srgbClr val="000000"/>
                          </a:solidFill>
                        </a:rPr>
                        <a:t>Donckers</a:t>
                      </a:r>
                      <a:endParaRPr lang="en-US" sz="1400" dirty="0"/>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1560280316"/>
                  </a:ext>
                </a:extLst>
              </a:tr>
              <a:tr h="318818">
                <a:tc>
                  <a:txBody>
                    <a:bodyPr/>
                    <a:lstStyle/>
                    <a:p>
                      <a:r>
                        <a:rPr lang="en-US" sz="1400" dirty="0"/>
                        <a:t>8</a:t>
                      </a:r>
                    </a:p>
                  </a:txBody>
                  <a:tcPr/>
                </a:tc>
                <a:tc>
                  <a:txBody>
                    <a:bodyPr/>
                    <a:lstStyle/>
                    <a:p>
                      <a:r>
                        <a:rPr lang="en-US" sz="1400" b="0" u="none" strike="noStrike" baseline="0" dirty="0">
                          <a:solidFill>
                            <a:srgbClr val="000000"/>
                          </a:solidFill>
                        </a:rPr>
                        <a:t>i2i Ventures</a:t>
                      </a:r>
                      <a:endParaRPr lang="en-US" sz="1400" dirty="0"/>
                    </a:p>
                  </a:txBody>
                  <a:tcPr/>
                </a:tc>
                <a:tc>
                  <a:txBody>
                    <a:bodyPr/>
                    <a:lstStyle/>
                    <a:p>
                      <a:r>
                        <a:rPr lang="en-US" sz="1400" b="0" u="none" strike="noStrike" baseline="0" dirty="0" err="1">
                          <a:solidFill>
                            <a:srgbClr val="000000"/>
                          </a:solidFill>
                        </a:rPr>
                        <a:t>Kalsoom</a:t>
                      </a:r>
                      <a:r>
                        <a:rPr lang="en-US" sz="1400" b="0" u="none" strike="noStrike" baseline="0" dirty="0">
                          <a:solidFill>
                            <a:srgbClr val="000000"/>
                          </a:solidFill>
                        </a:rPr>
                        <a:t> Lakhani</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r>
                        <a:rPr lang="en-US" sz="1400" dirty="0"/>
                        <a:t>Yes</a:t>
                      </a:r>
                    </a:p>
                  </a:txBody>
                  <a:tcPr/>
                </a:tc>
                <a:extLst>
                  <a:ext uri="{0D108BD9-81ED-4DB2-BD59-A6C34878D82A}">
                    <a16:rowId xmlns:a16="http://schemas.microsoft.com/office/drawing/2014/main" val="3646324252"/>
                  </a:ext>
                </a:extLst>
              </a:tr>
              <a:tr h="424454">
                <a:tc>
                  <a:txBody>
                    <a:bodyPr/>
                    <a:lstStyle/>
                    <a:p>
                      <a:r>
                        <a:rPr lang="en-US" sz="1400" dirty="0"/>
                        <a:t>9</a:t>
                      </a:r>
                    </a:p>
                  </a:txBody>
                  <a:tcPr/>
                </a:tc>
                <a:tc>
                  <a:txBody>
                    <a:bodyPr/>
                    <a:lstStyle/>
                    <a:p>
                      <a:r>
                        <a:rPr lang="en-US" sz="1400" b="0" u="none" strike="noStrike" baseline="0" dirty="0">
                          <a:solidFill>
                            <a:srgbClr val="000000"/>
                          </a:solidFill>
                        </a:rPr>
                        <a:t>TIA Capital Management</a:t>
                      </a:r>
                      <a:endParaRPr lang="en-US" sz="1400" dirty="0"/>
                    </a:p>
                  </a:txBody>
                  <a:tcPr/>
                </a:tc>
                <a:tc>
                  <a:txBody>
                    <a:bodyPr/>
                    <a:lstStyle/>
                    <a:p>
                      <a:r>
                        <a:rPr lang="en-US" sz="1400" b="0" u="none" strike="noStrike" baseline="0" dirty="0" err="1">
                          <a:solidFill>
                            <a:srgbClr val="000000"/>
                          </a:solidFill>
                        </a:rPr>
                        <a:t>Funsho</a:t>
                      </a:r>
                      <a:r>
                        <a:rPr lang="en-US" sz="1400" b="0" u="none" strike="noStrike" baseline="0" dirty="0">
                          <a:solidFill>
                            <a:srgbClr val="000000"/>
                          </a:solidFill>
                        </a:rPr>
                        <a:t> Allu</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r>
                        <a:rPr lang="en-US" sz="1400" b="0" u="none" strike="noStrike" baseline="0" dirty="0">
                          <a:solidFill>
                            <a:srgbClr val="000000"/>
                          </a:solidFill>
                        </a:rPr>
                        <a:t>Awaiting Confirmation</a:t>
                      </a:r>
                      <a:endParaRPr lang="en-US" sz="1400" dirty="0"/>
                    </a:p>
                  </a:txBody>
                  <a:tcPr/>
                </a:tc>
                <a:extLst>
                  <a:ext uri="{0D108BD9-81ED-4DB2-BD59-A6C34878D82A}">
                    <a16:rowId xmlns:a16="http://schemas.microsoft.com/office/drawing/2014/main" val="1982997569"/>
                  </a:ext>
                </a:extLst>
              </a:tr>
              <a:tr h="424454">
                <a:tc>
                  <a:txBody>
                    <a:bodyPr/>
                    <a:lstStyle/>
                    <a:p>
                      <a:r>
                        <a:rPr lang="en-US" sz="1400" dirty="0"/>
                        <a:t>10</a:t>
                      </a:r>
                    </a:p>
                  </a:txBody>
                  <a:tcPr/>
                </a:tc>
                <a:tc>
                  <a:txBody>
                    <a:bodyPr/>
                    <a:lstStyle/>
                    <a:p>
                      <a:r>
                        <a:rPr lang="en-US" sz="1400" b="0" u="none" strike="noStrike" baseline="0" dirty="0" err="1">
                          <a:solidFill>
                            <a:srgbClr val="000000"/>
                          </a:solidFill>
                        </a:rPr>
                        <a:t>Nailab</a:t>
                      </a:r>
                      <a:endParaRPr lang="en-US" sz="1400" dirty="0"/>
                    </a:p>
                  </a:txBody>
                  <a:tcPr/>
                </a:tc>
                <a:tc>
                  <a:txBody>
                    <a:bodyPr/>
                    <a:lstStyle/>
                    <a:p>
                      <a:r>
                        <a:rPr lang="en-US" sz="1400" b="0" u="none" strike="noStrike" baseline="0" dirty="0">
                          <a:solidFill>
                            <a:srgbClr val="000000"/>
                          </a:solidFill>
                        </a:rPr>
                        <a:t>Sam </a:t>
                      </a:r>
                      <a:r>
                        <a:rPr lang="en-US" sz="1400" b="0" u="none" strike="noStrike" baseline="0" dirty="0" err="1">
                          <a:solidFill>
                            <a:srgbClr val="000000"/>
                          </a:solidFill>
                        </a:rPr>
                        <a:t>Gichuru</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r>
                        <a:rPr lang="en-US" sz="1400" b="0" u="none" strike="noStrike" baseline="0" dirty="0">
                          <a:solidFill>
                            <a:srgbClr val="000000"/>
                          </a:solidFill>
                        </a:rPr>
                        <a:t>Awaiting Confirmation</a:t>
                      </a:r>
                      <a:endParaRPr lang="en-US" sz="1400" dirty="0"/>
                    </a:p>
                  </a:txBody>
                  <a:tcPr/>
                </a:tc>
                <a:extLst>
                  <a:ext uri="{0D108BD9-81ED-4DB2-BD59-A6C34878D82A}">
                    <a16:rowId xmlns:a16="http://schemas.microsoft.com/office/drawing/2014/main" val="1094087156"/>
                  </a:ext>
                </a:extLst>
              </a:tr>
              <a:tr h="424454">
                <a:tc>
                  <a:txBody>
                    <a:bodyPr/>
                    <a:lstStyle/>
                    <a:p>
                      <a:r>
                        <a:rPr lang="en-US" sz="1400" dirty="0"/>
                        <a:t>11</a:t>
                      </a:r>
                    </a:p>
                  </a:txBody>
                  <a:tcPr/>
                </a:tc>
                <a:tc>
                  <a:txBody>
                    <a:bodyPr/>
                    <a:lstStyle/>
                    <a:p>
                      <a:r>
                        <a:rPr lang="en-US" sz="1400" b="0" u="none" strike="noStrike" baseline="0" dirty="0" err="1">
                          <a:solidFill>
                            <a:srgbClr val="000000"/>
                          </a:solidFill>
                        </a:rPr>
                        <a:t>Netfund</a:t>
                      </a:r>
                      <a:endParaRPr lang="en-US" sz="1400" dirty="0"/>
                    </a:p>
                  </a:txBody>
                  <a:tcPr/>
                </a:tc>
                <a:tc>
                  <a:txBody>
                    <a:bodyPr/>
                    <a:lstStyle/>
                    <a:p>
                      <a:r>
                        <a:rPr lang="en-US" sz="1400" b="0" u="none" strike="noStrike" baseline="0" dirty="0">
                          <a:solidFill>
                            <a:srgbClr val="000000"/>
                          </a:solidFill>
                        </a:rPr>
                        <a:t>Joshua </a:t>
                      </a:r>
                      <a:r>
                        <a:rPr lang="en-US" sz="1400" b="0" u="none" strike="noStrike" baseline="0" dirty="0" err="1">
                          <a:solidFill>
                            <a:srgbClr val="000000"/>
                          </a:solidFill>
                        </a:rPr>
                        <a:t>Anampiu</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r>
                        <a:rPr lang="en-US" sz="1400" b="0" u="none" strike="noStrike" baseline="0" dirty="0">
                          <a:solidFill>
                            <a:srgbClr val="000000"/>
                          </a:solidFill>
                        </a:rPr>
                        <a:t>Awaiting Confirmation</a:t>
                      </a:r>
                      <a:endParaRPr lang="en-US" sz="1400" dirty="0"/>
                    </a:p>
                  </a:txBody>
                  <a:tcPr/>
                </a:tc>
                <a:extLst>
                  <a:ext uri="{0D108BD9-81ED-4DB2-BD59-A6C34878D82A}">
                    <a16:rowId xmlns:a16="http://schemas.microsoft.com/office/drawing/2014/main" val="4143180678"/>
                  </a:ext>
                </a:extLst>
              </a:tr>
              <a:tr h="424454">
                <a:tc>
                  <a:txBody>
                    <a:bodyPr/>
                    <a:lstStyle/>
                    <a:p>
                      <a:r>
                        <a:rPr lang="en-US" sz="1400" dirty="0"/>
                        <a:t>12</a:t>
                      </a:r>
                    </a:p>
                  </a:txBody>
                  <a:tcPr/>
                </a:tc>
                <a:tc>
                  <a:txBody>
                    <a:bodyPr/>
                    <a:lstStyle/>
                    <a:p>
                      <a:r>
                        <a:rPr lang="en-US" sz="1400" b="0" u="none" strike="noStrike" baseline="0" dirty="0" err="1">
                          <a:solidFill>
                            <a:srgbClr val="000000"/>
                          </a:solidFill>
                        </a:rPr>
                        <a:t>Kibo</a:t>
                      </a:r>
                      <a:r>
                        <a:rPr lang="en-US" sz="1400" b="0" u="none" strike="noStrike" baseline="0" dirty="0">
                          <a:solidFill>
                            <a:srgbClr val="000000"/>
                          </a:solidFill>
                        </a:rPr>
                        <a:t> Capital Partners</a:t>
                      </a:r>
                      <a:endParaRPr lang="en-US" sz="1400" dirty="0"/>
                    </a:p>
                  </a:txBody>
                  <a:tcPr/>
                </a:tc>
                <a:tc>
                  <a:txBody>
                    <a:bodyPr/>
                    <a:lstStyle/>
                    <a:p>
                      <a:r>
                        <a:rPr lang="en-US" sz="1400" b="0" u="none" strike="noStrike" baseline="0" dirty="0">
                          <a:solidFill>
                            <a:srgbClr val="000000"/>
                          </a:solidFill>
                        </a:rPr>
                        <a:t>Christoph </a:t>
                      </a:r>
                      <a:r>
                        <a:rPr lang="en-US" sz="1400" b="0" u="none" strike="noStrike" baseline="0" dirty="0" err="1">
                          <a:solidFill>
                            <a:srgbClr val="000000"/>
                          </a:solidFill>
                        </a:rPr>
                        <a:t>Evard</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Yes</a:t>
                      </a:r>
                    </a:p>
                  </a:txBody>
                  <a:tcPr/>
                </a:tc>
                <a:tc>
                  <a:txBody>
                    <a:bodyPr/>
                    <a:lstStyle/>
                    <a:p>
                      <a:r>
                        <a:rPr lang="en-US" sz="1400" b="0" u="none" strike="noStrike" baseline="0" dirty="0">
                          <a:solidFill>
                            <a:srgbClr val="000000"/>
                          </a:solidFill>
                        </a:rPr>
                        <a:t>Awaiting Confirmation</a:t>
                      </a:r>
                      <a:endParaRPr lang="en-US" sz="1400" dirty="0"/>
                    </a:p>
                  </a:txBody>
                  <a:tcPr/>
                </a:tc>
                <a:extLst>
                  <a:ext uri="{0D108BD9-81ED-4DB2-BD59-A6C34878D82A}">
                    <a16:rowId xmlns:a16="http://schemas.microsoft.com/office/drawing/2014/main" val="315398267"/>
                  </a:ext>
                </a:extLst>
              </a:tr>
              <a:tr h="424454">
                <a:tc>
                  <a:txBody>
                    <a:bodyPr/>
                    <a:lstStyle/>
                    <a:p>
                      <a:r>
                        <a:rPr lang="en-US" sz="1400" dirty="0"/>
                        <a:t>13</a:t>
                      </a:r>
                    </a:p>
                  </a:txBody>
                  <a:tcPr/>
                </a:tc>
                <a:tc>
                  <a:txBody>
                    <a:bodyPr/>
                    <a:lstStyle/>
                    <a:p>
                      <a:r>
                        <a:rPr lang="en-US" sz="1400" b="0" u="none" strike="noStrike" baseline="0" dirty="0">
                          <a:solidFill>
                            <a:srgbClr val="000000"/>
                          </a:solidFill>
                        </a:rPr>
                        <a:t>Capria</a:t>
                      </a:r>
                      <a:endParaRPr lang="en-US" sz="1400" dirty="0"/>
                    </a:p>
                  </a:txBody>
                  <a:tcPr/>
                </a:tc>
                <a:tc>
                  <a:txBody>
                    <a:bodyPr/>
                    <a:lstStyle/>
                    <a:p>
                      <a:r>
                        <a:rPr lang="en-US" sz="1400" b="0" u="none" strike="noStrike" baseline="0" dirty="0">
                          <a:solidFill>
                            <a:srgbClr val="000000"/>
                          </a:solidFill>
                        </a:rPr>
                        <a:t>Jack </a:t>
                      </a:r>
                      <a:r>
                        <a:rPr lang="en-US" sz="1400" b="0" u="none" strike="noStrike" baseline="0" dirty="0" err="1">
                          <a:solidFill>
                            <a:srgbClr val="000000"/>
                          </a:solidFill>
                        </a:rPr>
                        <a:t>Knellinger</a:t>
                      </a:r>
                      <a:endParaRPr lang="en-US" sz="1400" dirty="0"/>
                    </a:p>
                  </a:txBody>
                  <a:tcPr/>
                </a:tc>
                <a:tc>
                  <a:txBody>
                    <a:bodyPr/>
                    <a:lstStyle/>
                    <a:p>
                      <a:r>
                        <a:rPr lang="en-US" sz="1400" dirty="0"/>
                        <a:t>Yes</a:t>
                      </a:r>
                    </a:p>
                  </a:txBody>
                  <a:tcPr/>
                </a:tc>
                <a:tc>
                  <a:txBody>
                    <a:bodyPr/>
                    <a:lstStyle/>
                    <a:p>
                      <a:r>
                        <a:rPr lang="en-US" sz="1400" b="0" u="none" strike="noStrike" baseline="0" dirty="0">
                          <a:solidFill>
                            <a:srgbClr val="000000"/>
                          </a:solidFill>
                        </a:rPr>
                        <a:t>Awaiting Confirmation</a:t>
                      </a:r>
                      <a:endParaRPr lang="en-US" sz="1400" dirty="0"/>
                    </a:p>
                  </a:txBody>
                  <a:tcPr/>
                </a:tc>
                <a:extLst>
                  <a:ext uri="{0D108BD9-81ED-4DB2-BD59-A6C34878D82A}">
                    <a16:rowId xmlns:a16="http://schemas.microsoft.com/office/drawing/2014/main" val="1175493049"/>
                  </a:ext>
                </a:extLst>
              </a:tr>
            </a:tbl>
          </a:graphicData>
        </a:graphic>
      </p:graphicFrame>
    </p:spTree>
    <p:extLst>
      <p:ext uri="{BB962C8B-B14F-4D97-AF65-F5344CB8AC3E}">
        <p14:creationId xmlns:p14="http://schemas.microsoft.com/office/powerpoint/2010/main" val="195159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000" dirty="0">
                <a:solidFill>
                  <a:schemeClr val="accent3"/>
                </a:solidFill>
              </a:rPr>
              <a:t>Summary of Learnings</a:t>
            </a:r>
          </a:p>
        </p:txBody>
      </p:sp>
      <p:sp>
        <p:nvSpPr>
          <p:cNvPr id="4" name="Slide Number Placeholder 3">
            <a:extLst>
              <a:ext uri="{FF2B5EF4-FFF2-40B4-BE49-F238E27FC236}">
                <a16:creationId xmlns:a16="http://schemas.microsoft.com/office/drawing/2014/main" id="{DD677C5E-2C3A-47A0-86A6-4BC9E6D29C2F}"/>
              </a:ext>
            </a:extLst>
          </p:cNvPr>
          <p:cNvSpPr>
            <a:spLocks noGrp="1"/>
          </p:cNvSpPr>
          <p:nvPr>
            <p:ph type="sldNum" sz="quarter" idx="10"/>
          </p:nvPr>
        </p:nvSpPr>
        <p:spPr/>
        <p:txBody>
          <a:bodyPr/>
          <a:lstStyle/>
          <a:p>
            <a:fld id="{2BACDCFC-418C-4B2A-BB7C-0FB1442CF98A}" type="slidenum">
              <a:rPr lang="x-none" smtClean="0"/>
              <a:t>9</a:t>
            </a:fld>
            <a:endParaRPr lang="x-none"/>
          </a:p>
        </p:txBody>
      </p:sp>
      <p:sp>
        <p:nvSpPr>
          <p:cNvPr id="11" name="TextBox 10">
            <a:extLst>
              <a:ext uri="{FF2B5EF4-FFF2-40B4-BE49-F238E27FC236}">
                <a16:creationId xmlns:a16="http://schemas.microsoft.com/office/drawing/2014/main" id="{1510AC98-30D5-4057-917A-5BBC121D8EDD}"/>
              </a:ext>
            </a:extLst>
          </p:cNvPr>
          <p:cNvSpPr txBox="1"/>
          <p:nvPr/>
        </p:nvSpPr>
        <p:spPr>
          <a:xfrm>
            <a:off x="1166648" y="1301194"/>
            <a:ext cx="10422281" cy="1384995"/>
          </a:xfrm>
          <a:prstGeom prst="rect">
            <a:avLst/>
          </a:prstGeom>
          <a:solidFill>
            <a:schemeClr val="accent3">
              <a:lumMod val="20000"/>
              <a:lumOff val="80000"/>
            </a:schemeClr>
          </a:solidFill>
        </p:spPr>
        <p:txBody>
          <a:bodyPr wrap="square">
            <a:spAutoFit/>
          </a:bodyPr>
          <a:lstStyle/>
          <a:p>
            <a:pPr algn="just"/>
            <a:r>
              <a:rPr lang="en-US" sz="1400" b="1" dirty="0"/>
              <a:t>Fund size: </a:t>
            </a:r>
            <a:r>
              <a:rPr lang="en-US" sz="1400" dirty="0"/>
              <a:t>We have learnt from that that most sustainable traditional funds are usually North of $20 million. This is because traditionally funds operate on the back of a management fee (typically 2%) which would be insufficient to run operations if the fund is small. However, we have learnt that given our incubator structure, we can start with a small fund of an amount significantly smaller than the traditional first closes. This is especially because the incubator can underwrite most of the required technical assistance as the fund continues to grow. Some of the operational staff can also be shared with the incubator in the early stages of the fund.</a:t>
            </a:r>
          </a:p>
        </p:txBody>
      </p:sp>
      <p:sp>
        <p:nvSpPr>
          <p:cNvPr id="24" name="Oval 23">
            <a:extLst>
              <a:ext uri="{FF2B5EF4-FFF2-40B4-BE49-F238E27FC236}">
                <a16:creationId xmlns:a16="http://schemas.microsoft.com/office/drawing/2014/main" id="{1B98A54A-F73C-4E26-A149-B18348F4AF76}"/>
              </a:ext>
            </a:extLst>
          </p:cNvPr>
          <p:cNvSpPr/>
          <p:nvPr/>
        </p:nvSpPr>
        <p:spPr>
          <a:xfrm>
            <a:off x="620058" y="1301194"/>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1</a:t>
            </a:r>
          </a:p>
        </p:txBody>
      </p:sp>
      <p:sp>
        <p:nvSpPr>
          <p:cNvPr id="13" name="TextBox 12">
            <a:extLst>
              <a:ext uri="{FF2B5EF4-FFF2-40B4-BE49-F238E27FC236}">
                <a16:creationId xmlns:a16="http://schemas.microsoft.com/office/drawing/2014/main" id="{EAB4F8A8-3573-422E-91E1-9BE02B6173EF}"/>
              </a:ext>
            </a:extLst>
          </p:cNvPr>
          <p:cNvSpPr txBox="1"/>
          <p:nvPr/>
        </p:nvSpPr>
        <p:spPr>
          <a:xfrm>
            <a:off x="1166648" y="2891558"/>
            <a:ext cx="10422281" cy="954107"/>
          </a:xfrm>
          <a:prstGeom prst="rect">
            <a:avLst/>
          </a:prstGeom>
          <a:solidFill>
            <a:schemeClr val="accent4">
              <a:lumMod val="20000"/>
              <a:lumOff val="80000"/>
            </a:schemeClr>
          </a:solidFill>
        </p:spPr>
        <p:txBody>
          <a:bodyPr wrap="square">
            <a:spAutoFit/>
          </a:bodyPr>
          <a:lstStyle/>
          <a:p>
            <a:pPr algn="just"/>
            <a:r>
              <a:rPr lang="en-US" sz="1400" b="1" dirty="0"/>
              <a:t>Fund Structure: </a:t>
            </a:r>
            <a:r>
              <a:rPr lang="en-US" sz="1400" dirty="0"/>
              <a:t>From the conversations we have had with both traditional and open-ended structures, it emerges that an evergreen (a permanent capital structure) would be appropriate for early stage healthcare investing. This is mainly because early stage healthcare businesses are relatively more dynamic and have longer maturity cycles as compared to businesses in other industries. </a:t>
            </a:r>
            <a:endParaRPr lang="en-US" sz="1400" b="1" dirty="0"/>
          </a:p>
        </p:txBody>
      </p:sp>
      <p:sp>
        <p:nvSpPr>
          <p:cNvPr id="25" name="Oval 24">
            <a:extLst>
              <a:ext uri="{FF2B5EF4-FFF2-40B4-BE49-F238E27FC236}">
                <a16:creationId xmlns:a16="http://schemas.microsoft.com/office/drawing/2014/main" id="{A9850988-B572-4DDE-B1B4-2C7778D31353}"/>
              </a:ext>
            </a:extLst>
          </p:cNvPr>
          <p:cNvSpPr/>
          <p:nvPr/>
        </p:nvSpPr>
        <p:spPr>
          <a:xfrm>
            <a:off x="620058" y="2891558"/>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2</a:t>
            </a:r>
          </a:p>
        </p:txBody>
      </p:sp>
      <p:sp>
        <p:nvSpPr>
          <p:cNvPr id="15" name="TextBox 14">
            <a:extLst>
              <a:ext uri="{FF2B5EF4-FFF2-40B4-BE49-F238E27FC236}">
                <a16:creationId xmlns:a16="http://schemas.microsoft.com/office/drawing/2014/main" id="{36E766B6-74BF-49E4-84B3-2581F400CC3D}"/>
              </a:ext>
            </a:extLst>
          </p:cNvPr>
          <p:cNvSpPr txBox="1"/>
          <p:nvPr/>
        </p:nvSpPr>
        <p:spPr>
          <a:xfrm>
            <a:off x="1166648" y="4051034"/>
            <a:ext cx="10422281" cy="523220"/>
          </a:xfrm>
          <a:prstGeom prst="rect">
            <a:avLst/>
          </a:prstGeom>
          <a:solidFill>
            <a:schemeClr val="accent5">
              <a:lumMod val="20000"/>
              <a:lumOff val="80000"/>
            </a:schemeClr>
          </a:solidFill>
        </p:spPr>
        <p:txBody>
          <a:bodyPr wrap="square">
            <a:spAutoFit/>
          </a:bodyPr>
          <a:lstStyle/>
          <a:p>
            <a:pPr algn="just"/>
            <a:r>
              <a:rPr lang="en-US" sz="1400" b="1" dirty="0"/>
              <a:t>Hurdle rate: </a:t>
            </a:r>
            <a:r>
              <a:rPr lang="en-US" sz="1400" dirty="0"/>
              <a:t>Most impact-seeking evergreen structures seem to promise a hurdle rate of between 5-8%. This is considerably lower than the rates in the traditional PC/VC structures which can be upward of 10%.</a:t>
            </a:r>
            <a:endParaRPr lang="en-US" sz="1400" b="1" dirty="0"/>
          </a:p>
        </p:txBody>
      </p:sp>
      <p:sp>
        <p:nvSpPr>
          <p:cNvPr id="26" name="Oval 25">
            <a:extLst>
              <a:ext uri="{FF2B5EF4-FFF2-40B4-BE49-F238E27FC236}">
                <a16:creationId xmlns:a16="http://schemas.microsoft.com/office/drawing/2014/main" id="{F886DB28-70D9-44C3-9C43-473300AB81BF}"/>
              </a:ext>
            </a:extLst>
          </p:cNvPr>
          <p:cNvSpPr/>
          <p:nvPr/>
        </p:nvSpPr>
        <p:spPr>
          <a:xfrm>
            <a:off x="620058" y="4051034"/>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3</a:t>
            </a:r>
          </a:p>
        </p:txBody>
      </p:sp>
      <p:sp>
        <p:nvSpPr>
          <p:cNvPr id="3" name="TextBox 2"/>
          <p:cNvSpPr txBox="1"/>
          <p:nvPr/>
        </p:nvSpPr>
        <p:spPr>
          <a:xfrm>
            <a:off x="1166648" y="4779623"/>
            <a:ext cx="10422281" cy="954107"/>
          </a:xfrm>
          <a:prstGeom prst="rect">
            <a:avLst/>
          </a:prstGeom>
          <a:solidFill>
            <a:schemeClr val="accent6">
              <a:lumMod val="20000"/>
              <a:lumOff val="80000"/>
            </a:schemeClr>
          </a:solidFill>
        </p:spPr>
        <p:txBody>
          <a:bodyPr wrap="square" rtlCol="0">
            <a:spAutoFit/>
          </a:bodyPr>
          <a:lstStyle/>
          <a:p>
            <a:pPr algn="just"/>
            <a:r>
              <a:rPr lang="en-US" sz="1400" b="1" dirty="0"/>
              <a:t>First close: </a:t>
            </a:r>
            <a:r>
              <a:rPr lang="en-US" sz="1400" dirty="0"/>
              <a:t>An evergreen structure presents flexibility with regard to the commencement of investing. There is leniency as far as a first close is concerned and investing can commence with a small amount which is then topped up as fundraising continues.</a:t>
            </a:r>
          </a:p>
          <a:p>
            <a:pPr algn="just"/>
            <a:endParaRPr lang="en-US" sz="1400" dirty="0"/>
          </a:p>
        </p:txBody>
      </p:sp>
      <p:sp>
        <p:nvSpPr>
          <p:cNvPr id="27" name="Oval 26">
            <a:extLst>
              <a:ext uri="{FF2B5EF4-FFF2-40B4-BE49-F238E27FC236}">
                <a16:creationId xmlns:a16="http://schemas.microsoft.com/office/drawing/2014/main" id="{96CC5737-BB6F-4F69-BA6B-53D514C9FCD7}"/>
              </a:ext>
            </a:extLst>
          </p:cNvPr>
          <p:cNvSpPr/>
          <p:nvPr/>
        </p:nvSpPr>
        <p:spPr>
          <a:xfrm>
            <a:off x="620058" y="4779623"/>
            <a:ext cx="342900" cy="3429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4</a:t>
            </a:r>
          </a:p>
        </p:txBody>
      </p:sp>
    </p:spTree>
    <p:extLst>
      <p:ext uri="{BB962C8B-B14F-4D97-AF65-F5344CB8AC3E}">
        <p14:creationId xmlns:p14="http://schemas.microsoft.com/office/powerpoint/2010/main" val="3305294427"/>
      </p:ext>
    </p:extLst>
  </p:cSld>
  <p:clrMapOvr>
    <a:masterClrMapping/>
  </p:clrMapOvr>
</p:sld>
</file>

<file path=ppt/theme/theme1.xml><?xml version="1.0" encoding="utf-8"?>
<a:theme xmlns:a="http://schemas.openxmlformats.org/drawingml/2006/main" name="Office Theme">
  <a:themeElements>
    <a:clrScheme name="Villgro KE colours">
      <a:dk1>
        <a:srgbClr val="2D2E2F"/>
      </a:dk1>
      <a:lt1>
        <a:sysClr val="window" lastClr="FFFFFF"/>
      </a:lt1>
      <a:dk2>
        <a:srgbClr val="214729"/>
      </a:dk2>
      <a:lt2>
        <a:srgbClr val="CACBCB"/>
      </a:lt2>
      <a:accent1>
        <a:srgbClr val="418E52"/>
      </a:accent1>
      <a:accent2>
        <a:srgbClr val="599C68"/>
      </a:accent2>
      <a:accent3>
        <a:srgbClr val="71AA7D"/>
      </a:accent3>
      <a:accent4>
        <a:srgbClr val="416C8E"/>
      </a:accent4>
      <a:accent5>
        <a:srgbClr val="8E417D"/>
      </a:accent5>
      <a:accent6>
        <a:srgbClr val="E0DC32"/>
      </a:accent6>
      <a:hlink>
        <a:srgbClr val="0563C1"/>
      </a:hlink>
      <a:folHlink>
        <a:srgbClr val="954F72"/>
      </a:folHlink>
    </a:clrScheme>
    <a:fontScheme name="Villgro KE font">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45720" rIns="45720" rtlCol="0">
        <a:no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2898</Words>
  <Application>Microsoft Office PowerPoint</Application>
  <PresentationFormat>Widescreen</PresentationFormat>
  <Paragraphs>419</Paragraphs>
  <Slides>23</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Century Gothic</vt:lpstr>
      <vt:lpstr>Courier New</vt:lpstr>
      <vt:lpstr>Montserrat</vt:lpstr>
      <vt:lpstr>Montserrat SemiBold</vt:lpstr>
      <vt:lpstr>Segoe UI</vt:lpstr>
      <vt:lpstr>Trebuchet MS</vt:lpstr>
      <vt:lpstr>Wingdings</vt:lpstr>
      <vt:lpstr>Office Theme</vt:lpstr>
      <vt:lpstr>Villgro Kenya RVB Fund Background Scan</vt:lpstr>
      <vt:lpstr>Introduction</vt:lpstr>
      <vt:lpstr>Lessons from the Incubator</vt:lpstr>
      <vt:lpstr>Seed Funding Snapshot</vt:lpstr>
      <vt:lpstr>Follow on funding snapshot - 2019</vt:lpstr>
      <vt:lpstr>Revenue Generation Snapshot - 2019</vt:lpstr>
      <vt:lpstr>Theory of Change</vt:lpstr>
      <vt:lpstr>List of fund managers contacted in the market survey</vt:lpstr>
      <vt:lpstr>Summary of Learnings</vt:lpstr>
      <vt:lpstr>Summary of Learnings</vt:lpstr>
      <vt:lpstr>Summary of Learnings</vt:lpstr>
      <vt:lpstr>Investment Rationale</vt:lpstr>
      <vt:lpstr>Summary of Fund Economics</vt:lpstr>
      <vt:lpstr>Proposed Investment Committee Structure</vt:lpstr>
      <vt:lpstr>Next Steps</vt:lpstr>
      <vt:lpstr>PowerPoint Presentation</vt:lpstr>
      <vt:lpstr>Insurance For All (IFA) Ltd </vt:lpstr>
      <vt:lpstr>Insurance for All - Deal Snapshot</vt:lpstr>
      <vt:lpstr>Enzi Health</vt:lpstr>
      <vt:lpstr>Enzi - Deal Snapshot</vt:lpstr>
      <vt:lpstr>Illara Health</vt:lpstr>
      <vt:lpstr>Ilara Health - Deal Snapshot</vt:lpstr>
      <vt:lpstr>Annex II: Comparing PE/VC with PCV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Villgro Kenya RVB Fund Background Scan</dc:title>
  <dc:creator>Wilfred Njagi</dc:creator>
  <cp:lastModifiedBy>John Karuitha</cp:lastModifiedBy>
  <cp:revision>5</cp:revision>
  <dcterms:created xsi:type="dcterms:W3CDTF">2020-08-21T09:43:48Z</dcterms:created>
  <dcterms:modified xsi:type="dcterms:W3CDTF">2020-09-16T12:42:53Z</dcterms:modified>
</cp:coreProperties>
</file>